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4"/>
    <p:sldMasterId id="2147483660" r:id="rId5"/>
  </p:sldMasterIdLst>
  <p:notesMasterIdLst>
    <p:notesMasterId r:id="rId11"/>
  </p:notesMasterIdLst>
  <p:handoutMasterIdLst>
    <p:handoutMasterId r:id="rId12"/>
  </p:handoutMasterIdLst>
  <p:sldIdLst>
    <p:sldId id="2145707674" r:id="rId6"/>
    <p:sldId id="2147378936" r:id="rId7"/>
    <p:sldId id="2147378953" r:id="rId8"/>
    <p:sldId id="2147378954" r:id="rId9"/>
    <p:sldId id="257" r:id="rId10"/>
  </p:sldIdLst>
  <p:sldSz cx="18288000" cy="10287000"/>
  <p:notesSz cx="6735763" cy="9866313"/>
  <p:embeddedFontLs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
      <p:font typeface="Open Sans" panose="020B0604020202020204" charset="0"/>
      <p:regular r:id="rId19"/>
      <p:bold r:id="rId20"/>
      <p:italic r:id="rId21"/>
      <p:boldItalic r:id="rId22"/>
    </p:embeddedFont>
    <p:embeddedFont>
      <p:font typeface="Poppins" panose="020B060402020202020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7459C0C-0C69-4768-96C4-F34C92D13DA7}">
          <p14:sldIdLst>
            <p14:sldId id="2145707674"/>
            <p14:sldId id="2147378936"/>
            <p14:sldId id="2147378953"/>
            <p14:sldId id="2147378954"/>
          </p14:sldIdLst>
        </p14:section>
        <p14:section name="Untitled Section" id="{E92F2026-73CC-4CD2-8464-EBB0CE652D3E}">
          <p14:sldIdLst>
            <p14:sldId id="25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9584DFE-0E02-28ED-D8E9-9E3098FEF4FB}" name="Prateek Rai" initials="PR" userId="S::prateek.rai@sterlite.com::ed11d660-b09b-48a0-8559-35391383825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A9C6"/>
    <a:srgbClr val="22A3B4"/>
    <a:srgbClr val="162164"/>
    <a:srgbClr val="D9F0FB"/>
    <a:srgbClr val="C7E8F9"/>
    <a:srgbClr val="C5FBF2"/>
    <a:srgbClr val="99EF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0B688A-EEE4-4B7C-BC7B-CB47BD9F7838}" v="1" dt="2024-10-02T04:18:21.9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96" y="84"/>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customXml" Target="../customXml/item3.xml"/><Relationship Id="rId21" Type="http://schemas.openxmlformats.org/officeDocument/2006/relationships/font" Target="fonts/font9.fntdata"/><Relationship Id="rId7" Type="http://schemas.openxmlformats.org/officeDocument/2006/relationships/slide" Target="slides/slide2.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24" Type="http://schemas.openxmlformats.org/officeDocument/2006/relationships/font" Target="fonts/font12.fntdata"/><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font" Target="fonts/font7.fntdata"/><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D6EA636-7EFF-E885-19BE-DF40E2DCE8B4}"/>
              </a:ext>
            </a:extLst>
          </p:cNvPr>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28D0B29-6427-C9AE-3272-85E5A70E7802}"/>
              </a:ext>
            </a:extLst>
          </p:cNvPr>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03BA381D-121F-3940-BF10-85B17182AA8C}" type="datetimeFigureOut">
              <a:rPr lang="en-US" smtClean="0"/>
              <a:t>1/28/2025</a:t>
            </a:fld>
            <a:endParaRPr lang="en-US"/>
          </a:p>
        </p:txBody>
      </p:sp>
      <p:sp>
        <p:nvSpPr>
          <p:cNvPr id="4" name="Footer Placeholder 3">
            <a:extLst>
              <a:ext uri="{FF2B5EF4-FFF2-40B4-BE49-F238E27FC236}">
                <a16:creationId xmlns:a16="http://schemas.microsoft.com/office/drawing/2014/main" id="{245B3F9F-B3B1-417E-C314-5B20E372C902}"/>
              </a:ext>
            </a:extLst>
          </p:cNvPr>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66FF744-D02A-864A-D111-F2F6DF0F05BF}"/>
              </a:ext>
            </a:extLst>
          </p:cNvPr>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B160EAD5-CE73-8C4A-B7A8-0E44861036A8}" type="slidenum">
              <a:rPr lang="en-US" smtClean="0"/>
              <a:t>‹#›</a:t>
            </a:fld>
            <a:endParaRPr lang="en-US"/>
          </a:p>
        </p:txBody>
      </p:sp>
    </p:spTree>
    <p:extLst>
      <p:ext uri="{BB962C8B-B14F-4D97-AF65-F5344CB8AC3E}">
        <p14:creationId xmlns:p14="http://schemas.microsoft.com/office/powerpoint/2010/main" val="31527305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65D24838-36BE-4622-B49A-A968A6C3BD06}" type="datetimeFigureOut">
              <a:rPr lang="en-US" smtClean="0"/>
              <a:t>1/28/2025</a:t>
            </a:fld>
            <a:endParaRPr lang="en-US"/>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58624924-6E73-405A-BB59-DF7A5793C83E}" type="slidenum">
              <a:rPr lang="en-US" smtClean="0"/>
              <a:t>‹#›</a:t>
            </a:fld>
            <a:endParaRPr lang="en-US"/>
          </a:p>
        </p:txBody>
      </p:sp>
    </p:spTree>
    <p:extLst>
      <p:ext uri="{BB962C8B-B14F-4D97-AF65-F5344CB8AC3E}">
        <p14:creationId xmlns:p14="http://schemas.microsoft.com/office/powerpoint/2010/main" val="7760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twitter.com/SerenticaGlobal" TargetMode="External"/><Relationship Id="rId7" Type="http://schemas.openxmlformats.org/officeDocument/2006/relationships/hyperlink" Target="https://www.instagram.com/serenticaglobal/" TargetMode="Externa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hyperlink" Target="https://www.facebook.com/serenticaglobal/" TargetMode="External"/><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hyperlink" Target="https://www.linkedin.com/company/serenticaglobal/?viewAsMember=true"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Freeform 4">
            <a:extLst>
              <a:ext uri="{FF2B5EF4-FFF2-40B4-BE49-F238E27FC236}">
                <a16:creationId xmlns:a16="http://schemas.microsoft.com/office/drawing/2014/main" id="{621E8797-1A1E-F857-36F3-959A14563702}"/>
              </a:ext>
            </a:extLst>
          </p:cNvPr>
          <p:cNvSpPr/>
          <p:nvPr userDrawn="1"/>
        </p:nvSpPr>
        <p:spPr>
          <a:xfrm>
            <a:off x="9040" y="9296400"/>
            <a:ext cx="18288000" cy="1028700"/>
          </a:xfrm>
          <a:custGeom>
            <a:avLst/>
            <a:gdLst/>
            <a:ahLst/>
            <a:cxnLst/>
            <a:rect l="l" t="t" r="r" b="b"/>
            <a:pathLst>
              <a:path w="12372622" h="695960">
                <a:moveTo>
                  <a:pt x="0" y="0"/>
                </a:moveTo>
                <a:lnTo>
                  <a:pt x="12372622" y="0"/>
                </a:lnTo>
                <a:lnTo>
                  <a:pt x="12372622" y="695960"/>
                </a:lnTo>
                <a:lnTo>
                  <a:pt x="0" y="695960"/>
                </a:lnTo>
                <a:close/>
              </a:path>
            </a:pathLst>
          </a:custGeom>
          <a:solidFill>
            <a:srgbClr val="22A3B4"/>
          </a:solidFill>
        </p:spPr>
        <p:txBody>
          <a:bodyPr/>
          <a:lstStyle/>
          <a:p>
            <a:endParaRPr lang="en-US"/>
          </a:p>
        </p:txBody>
      </p:sp>
      <p:sp>
        <p:nvSpPr>
          <p:cNvPr id="6" name="Slide Number Placeholder 5"/>
          <p:cNvSpPr>
            <a:spLocks noGrp="1"/>
          </p:cNvSpPr>
          <p:nvPr>
            <p:ph type="sldNum" sz="quarter" idx="12"/>
          </p:nvPr>
        </p:nvSpPr>
        <p:spPr>
          <a:xfrm>
            <a:off x="15163800" y="9563099"/>
            <a:ext cx="2133600" cy="365125"/>
          </a:xfrm>
        </p:spPr>
        <p:txBody>
          <a:bodyPr/>
          <a:lstStyle>
            <a:lvl1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B6F15528-21DE-4FAA-801E-634DDDAF4B2B}" type="slidenum">
              <a:rPr lang="en-US" smtClean="0"/>
              <a:pPr/>
              <a:t>‹#›</a:t>
            </a:fld>
            <a:endParaRPr lang="en-US"/>
          </a:p>
        </p:txBody>
      </p:sp>
      <p:pic>
        <p:nvPicPr>
          <p:cNvPr id="9" name="Picture 8">
            <a:extLst>
              <a:ext uri="{FF2B5EF4-FFF2-40B4-BE49-F238E27FC236}">
                <a16:creationId xmlns:a16="http://schemas.microsoft.com/office/drawing/2014/main" id="{5BC8CC1A-3ADF-CCD2-527A-DD9D70BE9E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66840" y="4022532"/>
            <a:ext cx="7772400" cy="224193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D82AA-AC2E-6499-9E9A-B170DAB623BC}"/>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endParaRPr lang="en-IN"/>
          </a:p>
        </p:txBody>
      </p:sp>
      <p:sp>
        <p:nvSpPr>
          <p:cNvPr id="3" name="Subtitle 2">
            <a:extLst>
              <a:ext uri="{FF2B5EF4-FFF2-40B4-BE49-F238E27FC236}">
                <a16:creationId xmlns:a16="http://schemas.microsoft.com/office/drawing/2014/main" id="{546A1AA9-0D2C-C830-1AB2-439A1C505785}"/>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412AB0D-99B2-D94B-8B9F-0AA42334BEFF}"/>
              </a:ext>
            </a:extLst>
          </p:cNvPr>
          <p:cNvSpPr>
            <a:spLocks noGrp="1"/>
          </p:cNvSpPr>
          <p:nvPr>
            <p:ph type="dt" sz="half" idx="10"/>
          </p:nvPr>
        </p:nvSpPr>
        <p:spPr/>
        <p:txBody>
          <a:bodyPr/>
          <a:lstStyle/>
          <a:p>
            <a:fld id="{069072F1-59A0-4846-A99F-E77B2F659B20}" type="datetimeFigureOut">
              <a:rPr lang="en-IN" smtClean="0"/>
              <a:t>28-01-2025</a:t>
            </a:fld>
            <a:endParaRPr lang="en-IN"/>
          </a:p>
        </p:txBody>
      </p:sp>
      <p:sp>
        <p:nvSpPr>
          <p:cNvPr id="5" name="Footer Placeholder 4">
            <a:extLst>
              <a:ext uri="{FF2B5EF4-FFF2-40B4-BE49-F238E27FC236}">
                <a16:creationId xmlns:a16="http://schemas.microsoft.com/office/drawing/2014/main" id="{A61AAE38-5962-FC12-D09D-B640EA9CB3F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3D4FD3E-0B3B-EF2F-C280-443DB018C9E9}"/>
              </a:ext>
            </a:extLst>
          </p:cNvPr>
          <p:cNvSpPr>
            <a:spLocks noGrp="1"/>
          </p:cNvSpPr>
          <p:nvPr>
            <p:ph type="sldNum" sz="quarter" idx="12"/>
          </p:nvPr>
        </p:nvSpPr>
        <p:spPr/>
        <p:txBody>
          <a:bodyPr/>
          <a:lstStyle/>
          <a:p>
            <a:fld id="{AE89E779-42CB-489A-8725-94E4BD17B04E}" type="slidenum">
              <a:rPr lang="en-IN" smtClean="0"/>
              <a:t>‹#›</a:t>
            </a:fld>
            <a:endParaRPr lang="en-IN"/>
          </a:p>
        </p:txBody>
      </p:sp>
    </p:spTree>
    <p:extLst>
      <p:ext uri="{BB962C8B-B14F-4D97-AF65-F5344CB8AC3E}">
        <p14:creationId xmlns:p14="http://schemas.microsoft.com/office/powerpoint/2010/main" val="2613616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Freeform 4">
            <a:extLst>
              <a:ext uri="{FF2B5EF4-FFF2-40B4-BE49-F238E27FC236}">
                <a16:creationId xmlns:a16="http://schemas.microsoft.com/office/drawing/2014/main" id="{4D0C2205-37AC-5FAE-BB56-A445BDB882DD}"/>
              </a:ext>
            </a:extLst>
          </p:cNvPr>
          <p:cNvSpPr/>
          <p:nvPr userDrawn="1"/>
        </p:nvSpPr>
        <p:spPr>
          <a:xfrm>
            <a:off x="9041" y="9296400"/>
            <a:ext cx="18288000" cy="1028700"/>
          </a:xfrm>
          <a:custGeom>
            <a:avLst/>
            <a:gdLst/>
            <a:ahLst/>
            <a:cxnLst/>
            <a:rect l="l" t="t" r="r" b="b"/>
            <a:pathLst>
              <a:path w="12372622" h="695960">
                <a:moveTo>
                  <a:pt x="0" y="0"/>
                </a:moveTo>
                <a:lnTo>
                  <a:pt x="12372622" y="0"/>
                </a:lnTo>
                <a:lnTo>
                  <a:pt x="12372622" y="695960"/>
                </a:lnTo>
                <a:lnTo>
                  <a:pt x="0" y="695960"/>
                </a:lnTo>
                <a:close/>
              </a:path>
            </a:pathLst>
          </a:custGeom>
          <a:solidFill>
            <a:srgbClr val="22A3B4"/>
          </a:solidFill>
        </p:spPr>
        <p:txBody>
          <a:bodyPr/>
          <a:lstStyle/>
          <a:p>
            <a:endParaRPr lang="en-US" sz="1800"/>
          </a:p>
        </p:txBody>
      </p:sp>
      <p:sp>
        <p:nvSpPr>
          <p:cNvPr id="15" name="Title Placeholder 1">
            <a:extLst>
              <a:ext uri="{FF2B5EF4-FFF2-40B4-BE49-F238E27FC236}">
                <a16:creationId xmlns:a16="http://schemas.microsoft.com/office/drawing/2014/main" id="{4490709B-741F-C434-7640-7D7309A3A252}"/>
              </a:ext>
            </a:extLst>
          </p:cNvPr>
          <p:cNvSpPr>
            <a:spLocks noGrp="1"/>
          </p:cNvSpPr>
          <p:nvPr>
            <p:ph type="title" hasCustomPrompt="1"/>
          </p:nvPr>
        </p:nvSpPr>
        <p:spPr>
          <a:xfrm>
            <a:off x="685800" y="265663"/>
            <a:ext cx="15163800" cy="1331126"/>
          </a:xfrm>
          <a:prstGeom prst="rect">
            <a:avLst/>
          </a:prstGeom>
        </p:spPr>
        <p:txBody>
          <a:bodyPr vert="horz" lIns="91440" tIns="45720" rIns="91440" bIns="45720" rtlCol="0" anchor="t">
            <a:normAutofit/>
          </a:bodyPr>
          <a:lstStyle>
            <a:lvl1pPr algn="l">
              <a:defRPr sz="3200" b="1">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the header</a:t>
            </a:r>
          </a:p>
        </p:txBody>
      </p:sp>
      <p:sp>
        <p:nvSpPr>
          <p:cNvPr id="9" name="Slide Number Placeholder 5">
            <a:extLst>
              <a:ext uri="{FF2B5EF4-FFF2-40B4-BE49-F238E27FC236}">
                <a16:creationId xmlns:a16="http://schemas.microsoft.com/office/drawing/2014/main" id="{A169D97F-58AD-12DF-043C-D5CC4016A5DD}"/>
              </a:ext>
            </a:extLst>
          </p:cNvPr>
          <p:cNvSpPr>
            <a:spLocks noGrp="1"/>
          </p:cNvSpPr>
          <p:nvPr>
            <p:ph type="sldNum" sz="quarter" idx="12"/>
          </p:nvPr>
        </p:nvSpPr>
        <p:spPr>
          <a:xfrm>
            <a:off x="15475526" y="9563099"/>
            <a:ext cx="2133600" cy="458238"/>
          </a:xfrm>
        </p:spPr>
        <p:txBody>
          <a:bodyPr/>
          <a:lstStyle>
            <a:lvl1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B6F15528-21DE-4FAA-801E-634DDDAF4B2B}" type="slidenum">
              <a:rPr lang="en-US" smtClean="0"/>
              <a:pPr/>
              <a:t>‹#›</a:t>
            </a:fld>
            <a:endParaRPr lang="en-US"/>
          </a:p>
        </p:txBody>
      </p:sp>
      <p:pic>
        <p:nvPicPr>
          <p:cNvPr id="11" name="Picture 10">
            <a:extLst>
              <a:ext uri="{FF2B5EF4-FFF2-40B4-BE49-F238E27FC236}">
                <a16:creationId xmlns:a16="http://schemas.microsoft.com/office/drawing/2014/main" id="{0E2107D8-8109-FE38-FC87-141AAA40D8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995075" y="1498832"/>
            <a:ext cx="1905000" cy="549494"/>
          </a:xfrm>
          <a:prstGeom prst="rect">
            <a:avLst/>
          </a:prstGeom>
        </p:spPr>
      </p:pic>
      <p:sp>
        <p:nvSpPr>
          <p:cNvPr id="19" name="Freeform 4">
            <a:extLst>
              <a:ext uri="{FF2B5EF4-FFF2-40B4-BE49-F238E27FC236}">
                <a16:creationId xmlns:a16="http://schemas.microsoft.com/office/drawing/2014/main" id="{366E521E-8208-A50A-9F1C-244C3EEC9460}"/>
              </a:ext>
            </a:extLst>
          </p:cNvPr>
          <p:cNvSpPr/>
          <p:nvPr userDrawn="1"/>
        </p:nvSpPr>
        <p:spPr>
          <a:xfrm>
            <a:off x="0" y="1088795"/>
            <a:ext cx="228600" cy="1028700"/>
          </a:xfrm>
          <a:custGeom>
            <a:avLst/>
            <a:gdLst/>
            <a:ahLst/>
            <a:cxnLst/>
            <a:rect l="l" t="t" r="r" b="b"/>
            <a:pathLst>
              <a:path w="12372622" h="695960">
                <a:moveTo>
                  <a:pt x="0" y="0"/>
                </a:moveTo>
                <a:lnTo>
                  <a:pt x="12372622" y="0"/>
                </a:lnTo>
                <a:lnTo>
                  <a:pt x="12372622" y="695960"/>
                </a:lnTo>
                <a:lnTo>
                  <a:pt x="0" y="695960"/>
                </a:lnTo>
                <a:close/>
              </a:path>
            </a:pathLst>
          </a:custGeom>
          <a:solidFill>
            <a:srgbClr val="03A9C5"/>
          </a:solidFill>
        </p:spPr>
        <p:txBody>
          <a:bodyPr/>
          <a:lstStyle/>
          <a:p>
            <a:endParaRPr lang="en-US" sz="1800"/>
          </a:p>
        </p:txBody>
      </p:sp>
      <p:sp>
        <p:nvSpPr>
          <p:cNvPr id="2" name="TextBox 1">
            <a:extLst>
              <a:ext uri="{FF2B5EF4-FFF2-40B4-BE49-F238E27FC236}">
                <a16:creationId xmlns:a16="http://schemas.microsoft.com/office/drawing/2014/main" id="{832F65B5-1999-C2BC-E850-97B514B0B671}"/>
              </a:ext>
            </a:extLst>
          </p:cNvPr>
          <p:cNvSpPr txBox="1"/>
          <p:nvPr userDrawn="1"/>
        </p:nvSpPr>
        <p:spPr>
          <a:xfrm>
            <a:off x="678875" y="9745663"/>
            <a:ext cx="8686800" cy="276999"/>
          </a:xfrm>
          <a:prstGeom prst="rect">
            <a:avLst/>
          </a:prstGeom>
          <a:noFill/>
        </p:spPr>
        <p:txBody>
          <a:bodyPr wrap="square" rtlCol="0">
            <a:spAutoFit/>
          </a:bodyPr>
          <a:lstStyle/>
          <a:p>
            <a:pPr rtl="0"/>
            <a:r>
              <a:rPr lang="en-US" sz="1200" b="0" i="0">
                <a:solidFill>
                  <a:schemeClr val="bg1"/>
                </a:solidFill>
                <a:effectLst/>
                <a:latin typeface="Open Sans" panose="020B0606030504020204" pitchFamily="34" charset="0"/>
              </a:rPr>
              <a:t>Proprietary &amp; Confidential, </a:t>
            </a:r>
            <a:r>
              <a:rPr lang="en-US" sz="1200" b="0" i="0" err="1">
                <a:solidFill>
                  <a:schemeClr val="bg1"/>
                </a:solidFill>
                <a:effectLst/>
                <a:latin typeface="Open Sans" panose="020B0606030504020204" pitchFamily="34" charset="0"/>
              </a:rPr>
              <a:t>Serentica</a:t>
            </a:r>
            <a:r>
              <a:rPr lang="en-US" sz="1200" b="0" i="0">
                <a:solidFill>
                  <a:schemeClr val="bg1"/>
                </a:solidFill>
                <a:effectLst/>
                <a:latin typeface="Open Sans" panose="020B0606030504020204" pitchFamily="34" charset="0"/>
              </a:rPr>
              <a:t> Renewables</a:t>
            </a:r>
            <a:endParaRPr lang="en-US" sz="1200" i="1">
              <a:solidFill>
                <a:schemeClr val="bg1"/>
              </a:solidFill>
            </a:endParaRPr>
          </a:p>
        </p:txBody>
      </p:sp>
      <p:sp>
        <p:nvSpPr>
          <p:cNvPr id="8" name="TextBox 7">
            <a:extLst>
              <a:ext uri="{FF2B5EF4-FFF2-40B4-BE49-F238E27FC236}">
                <a16:creationId xmlns:a16="http://schemas.microsoft.com/office/drawing/2014/main" id="{8F6BC0AB-EC68-16E0-BD76-6E5B800BB060}"/>
              </a:ext>
            </a:extLst>
          </p:cNvPr>
          <p:cNvSpPr txBox="1"/>
          <p:nvPr userDrawn="1"/>
        </p:nvSpPr>
        <p:spPr>
          <a:xfrm>
            <a:off x="678875" y="1091453"/>
            <a:ext cx="16770926" cy="369332"/>
          </a:xfrm>
          <a:prstGeom prst="rect">
            <a:avLst/>
          </a:prstGeom>
          <a:noFill/>
        </p:spPr>
        <p:txBody>
          <a:bodyPr wrap="square" rtlCol="0">
            <a:spAutoFit/>
          </a:bodyPr>
          <a:lstStyle/>
          <a:p>
            <a:endParaRPr lang="en-US" sz="1800"/>
          </a:p>
        </p:txBody>
      </p:sp>
      <p:sp>
        <p:nvSpPr>
          <p:cNvPr id="12" name="Content Placeholder 11">
            <a:extLst>
              <a:ext uri="{FF2B5EF4-FFF2-40B4-BE49-F238E27FC236}">
                <a16:creationId xmlns:a16="http://schemas.microsoft.com/office/drawing/2014/main" id="{2BEA2768-5A83-DF61-9C02-D4CCADEE2F39}"/>
              </a:ext>
            </a:extLst>
          </p:cNvPr>
          <p:cNvSpPr>
            <a:spLocks noGrp="1"/>
          </p:cNvSpPr>
          <p:nvPr>
            <p:ph sz="quarter" idx="13"/>
          </p:nvPr>
        </p:nvSpPr>
        <p:spPr>
          <a:xfrm>
            <a:off x="679451" y="2046049"/>
            <a:ext cx="16922750" cy="7148984"/>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283203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8CA3C-E5D9-751C-F950-6F05F317B7C0}"/>
              </a:ext>
            </a:extLst>
          </p:cNvPr>
          <p:cNvSpPr>
            <a:spLocks noGrp="1"/>
          </p:cNvSpPr>
          <p:nvPr>
            <p:ph type="ctrTitle"/>
          </p:nvPr>
        </p:nvSpPr>
        <p:spPr>
          <a:xfrm>
            <a:off x="2286000" y="1684338"/>
            <a:ext cx="13716000" cy="35814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C0ED631-36F4-1F4B-421F-AF26DDBF47FA}"/>
              </a:ext>
            </a:extLst>
          </p:cNvPr>
          <p:cNvSpPr>
            <a:spLocks noGrp="1"/>
          </p:cNvSpPr>
          <p:nvPr>
            <p:ph type="subTitle" idx="1"/>
          </p:nvPr>
        </p:nvSpPr>
        <p:spPr>
          <a:xfrm>
            <a:off x="2286000" y="5403850"/>
            <a:ext cx="13716000" cy="2482850"/>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139873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Freeform 4">
            <a:extLst>
              <a:ext uri="{FF2B5EF4-FFF2-40B4-BE49-F238E27FC236}">
                <a16:creationId xmlns:a16="http://schemas.microsoft.com/office/drawing/2014/main" id="{4D0C2205-37AC-5FAE-BB56-A445BDB882DD}"/>
              </a:ext>
            </a:extLst>
          </p:cNvPr>
          <p:cNvSpPr/>
          <p:nvPr userDrawn="1"/>
        </p:nvSpPr>
        <p:spPr>
          <a:xfrm>
            <a:off x="9040" y="9296400"/>
            <a:ext cx="18288000" cy="1028700"/>
          </a:xfrm>
          <a:custGeom>
            <a:avLst/>
            <a:gdLst/>
            <a:ahLst/>
            <a:cxnLst/>
            <a:rect l="l" t="t" r="r" b="b"/>
            <a:pathLst>
              <a:path w="12372622" h="695960">
                <a:moveTo>
                  <a:pt x="0" y="0"/>
                </a:moveTo>
                <a:lnTo>
                  <a:pt x="12372622" y="0"/>
                </a:lnTo>
                <a:lnTo>
                  <a:pt x="12372622" y="695960"/>
                </a:lnTo>
                <a:lnTo>
                  <a:pt x="0" y="695960"/>
                </a:lnTo>
                <a:close/>
              </a:path>
            </a:pathLst>
          </a:custGeom>
          <a:solidFill>
            <a:srgbClr val="22A3B4"/>
          </a:solidFill>
        </p:spPr>
        <p:txBody>
          <a:bodyPr/>
          <a:lstStyle/>
          <a:p>
            <a:endParaRPr lang="en-US"/>
          </a:p>
        </p:txBody>
      </p:sp>
      <p:sp>
        <p:nvSpPr>
          <p:cNvPr id="15" name="Title Placeholder 1">
            <a:extLst>
              <a:ext uri="{FF2B5EF4-FFF2-40B4-BE49-F238E27FC236}">
                <a16:creationId xmlns:a16="http://schemas.microsoft.com/office/drawing/2014/main" id="{4490709B-741F-C434-7640-7D7309A3A252}"/>
              </a:ext>
            </a:extLst>
          </p:cNvPr>
          <p:cNvSpPr>
            <a:spLocks noGrp="1"/>
          </p:cNvSpPr>
          <p:nvPr>
            <p:ph type="title" hasCustomPrompt="1"/>
          </p:nvPr>
        </p:nvSpPr>
        <p:spPr>
          <a:xfrm>
            <a:off x="685800" y="265662"/>
            <a:ext cx="15163800" cy="1331125"/>
          </a:xfrm>
          <a:prstGeom prst="rect">
            <a:avLst/>
          </a:prstGeom>
        </p:spPr>
        <p:txBody>
          <a:bodyPr vert="horz" lIns="91440" tIns="45720" rIns="91440" bIns="45720" rtlCol="0" anchor="t">
            <a:normAutofit/>
          </a:bodyPr>
          <a:lstStyle>
            <a:lvl1pPr algn="l">
              <a:defRPr sz="3200" b="1">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the header</a:t>
            </a:r>
          </a:p>
        </p:txBody>
      </p:sp>
      <p:sp>
        <p:nvSpPr>
          <p:cNvPr id="9" name="Slide Number Placeholder 5">
            <a:extLst>
              <a:ext uri="{FF2B5EF4-FFF2-40B4-BE49-F238E27FC236}">
                <a16:creationId xmlns:a16="http://schemas.microsoft.com/office/drawing/2014/main" id="{A169D97F-58AD-12DF-043C-D5CC4016A5DD}"/>
              </a:ext>
            </a:extLst>
          </p:cNvPr>
          <p:cNvSpPr>
            <a:spLocks noGrp="1"/>
          </p:cNvSpPr>
          <p:nvPr>
            <p:ph type="sldNum" sz="quarter" idx="12"/>
          </p:nvPr>
        </p:nvSpPr>
        <p:spPr>
          <a:xfrm>
            <a:off x="15475526" y="9563099"/>
            <a:ext cx="2133600" cy="458238"/>
          </a:xfrm>
        </p:spPr>
        <p:txBody>
          <a:bodyPr/>
          <a:lstStyle>
            <a:lvl1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B6F15528-21DE-4FAA-801E-634DDDAF4B2B}" type="slidenum">
              <a:rPr lang="en-US" smtClean="0"/>
              <a:pPr/>
              <a:t>‹#›</a:t>
            </a:fld>
            <a:endParaRPr lang="en-US"/>
          </a:p>
        </p:txBody>
      </p:sp>
      <p:pic>
        <p:nvPicPr>
          <p:cNvPr id="11" name="Picture 10">
            <a:extLst>
              <a:ext uri="{FF2B5EF4-FFF2-40B4-BE49-F238E27FC236}">
                <a16:creationId xmlns:a16="http://schemas.microsoft.com/office/drawing/2014/main" id="{0E2107D8-8109-FE38-FC87-141AAA40D8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995074" y="1498831"/>
            <a:ext cx="1905000" cy="549494"/>
          </a:xfrm>
          <a:prstGeom prst="rect">
            <a:avLst/>
          </a:prstGeom>
        </p:spPr>
      </p:pic>
      <p:sp>
        <p:nvSpPr>
          <p:cNvPr id="19" name="Freeform 4">
            <a:extLst>
              <a:ext uri="{FF2B5EF4-FFF2-40B4-BE49-F238E27FC236}">
                <a16:creationId xmlns:a16="http://schemas.microsoft.com/office/drawing/2014/main" id="{366E521E-8208-A50A-9F1C-244C3EEC9460}"/>
              </a:ext>
            </a:extLst>
          </p:cNvPr>
          <p:cNvSpPr/>
          <p:nvPr userDrawn="1"/>
        </p:nvSpPr>
        <p:spPr>
          <a:xfrm>
            <a:off x="0" y="1088794"/>
            <a:ext cx="228600" cy="1028700"/>
          </a:xfrm>
          <a:custGeom>
            <a:avLst/>
            <a:gdLst/>
            <a:ahLst/>
            <a:cxnLst/>
            <a:rect l="l" t="t" r="r" b="b"/>
            <a:pathLst>
              <a:path w="12372622" h="695960">
                <a:moveTo>
                  <a:pt x="0" y="0"/>
                </a:moveTo>
                <a:lnTo>
                  <a:pt x="12372622" y="0"/>
                </a:lnTo>
                <a:lnTo>
                  <a:pt x="12372622" y="695960"/>
                </a:lnTo>
                <a:lnTo>
                  <a:pt x="0" y="695960"/>
                </a:lnTo>
                <a:close/>
              </a:path>
            </a:pathLst>
          </a:custGeom>
          <a:solidFill>
            <a:srgbClr val="03A9C5"/>
          </a:solidFill>
        </p:spPr>
        <p:txBody>
          <a:bodyPr/>
          <a:lstStyle/>
          <a:p>
            <a:endParaRPr lang="en-US"/>
          </a:p>
        </p:txBody>
      </p:sp>
      <p:sp>
        <p:nvSpPr>
          <p:cNvPr id="2" name="TextBox 1">
            <a:extLst>
              <a:ext uri="{FF2B5EF4-FFF2-40B4-BE49-F238E27FC236}">
                <a16:creationId xmlns:a16="http://schemas.microsoft.com/office/drawing/2014/main" id="{832F65B5-1999-C2BC-E850-97B514B0B671}"/>
              </a:ext>
            </a:extLst>
          </p:cNvPr>
          <p:cNvSpPr txBox="1"/>
          <p:nvPr userDrawn="1"/>
        </p:nvSpPr>
        <p:spPr>
          <a:xfrm>
            <a:off x="678874" y="9745661"/>
            <a:ext cx="8686800" cy="276999"/>
          </a:xfrm>
          <a:prstGeom prst="rect">
            <a:avLst/>
          </a:prstGeom>
          <a:noFill/>
        </p:spPr>
        <p:txBody>
          <a:bodyPr wrap="square" rtlCol="0">
            <a:spAutoFit/>
          </a:bodyPr>
          <a:lstStyle/>
          <a:p>
            <a:pPr rtl="0"/>
            <a:r>
              <a:rPr lang="en-US" sz="1200" b="0" i="0">
                <a:solidFill>
                  <a:schemeClr val="bg1"/>
                </a:solidFill>
                <a:effectLst/>
                <a:latin typeface="Open Sans" panose="020B0606030504020204" pitchFamily="34" charset="0"/>
              </a:rPr>
              <a:t>Proprietary &amp; Confidential, </a:t>
            </a:r>
            <a:r>
              <a:rPr lang="en-US" sz="1200" b="0" i="0" err="1">
                <a:solidFill>
                  <a:schemeClr val="bg1"/>
                </a:solidFill>
                <a:effectLst/>
                <a:latin typeface="Open Sans" panose="020B0606030504020204" pitchFamily="34" charset="0"/>
              </a:rPr>
              <a:t>Serentica</a:t>
            </a:r>
            <a:r>
              <a:rPr lang="en-US" sz="1200" b="0" i="0">
                <a:solidFill>
                  <a:schemeClr val="bg1"/>
                </a:solidFill>
                <a:effectLst/>
                <a:latin typeface="Open Sans" panose="020B0606030504020204" pitchFamily="34" charset="0"/>
              </a:rPr>
              <a:t> Renewables</a:t>
            </a:r>
            <a:endParaRPr lang="en-US" sz="1200" i="1">
              <a:solidFill>
                <a:schemeClr val="bg1"/>
              </a:solidFill>
            </a:endParaRPr>
          </a:p>
        </p:txBody>
      </p:sp>
      <p:sp>
        <p:nvSpPr>
          <p:cNvPr id="8" name="TextBox 7">
            <a:extLst>
              <a:ext uri="{FF2B5EF4-FFF2-40B4-BE49-F238E27FC236}">
                <a16:creationId xmlns:a16="http://schemas.microsoft.com/office/drawing/2014/main" id="{8F6BC0AB-EC68-16E0-BD76-6E5B800BB060}"/>
              </a:ext>
            </a:extLst>
          </p:cNvPr>
          <p:cNvSpPr txBox="1"/>
          <p:nvPr userDrawn="1"/>
        </p:nvSpPr>
        <p:spPr>
          <a:xfrm>
            <a:off x="678874" y="1091452"/>
            <a:ext cx="16770926" cy="7696200"/>
          </a:xfrm>
          <a:prstGeom prst="rect">
            <a:avLst/>
          </a:prstGeom>
          <a:noFill/>
        </p:spPr>
        <p:txBody>
          <a:bodyPr wrap="square" rtlCol="0">
            <a:spAutoFit/>
          </a:bodyPr>
          <a:lstStyle/>
          <a:p>
            <a:endParaRPr lang="en-US"/>
          </a:p>
        </p:txBody>
      </p:sp>
      <p:sp>
        <p:nvSpPr>
          <p:cNvPr id="12" name="Content Placeholder 11">
            <a:extLst>
              <a:ext uri="{FF2B5EF4-FFF2-40B4-BE49-F238E27FC236}">
                <a16:creationId xmlns:a16="http://schemas.microsoft.com/office/drawing/2014/main" id="{2BEA2768-5A83-DF61-9C02-D4CCADEE2F39}"/>
              </a:ext>
            </a:extLst>
          </p:cNvPr>
          <p:cNvSpPr>
            <a:spLocks noGrp="1"/>
          </p:cNvSpPr>
          <p:nvPr>
            <p:ph sz="quarter" idx="13"/>
          </p:nvPr>
        </p:nvSpPr>
        <p:spPr>
          <a:xfrm>
            <a:off x="679450" y="2046048"/>
            <a:ext cx="16922750" cy="714898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42708453-B5E2-29D4-3019-CA96AC35035E}"/>
              </a:ext>
            </a:extLst>
          </p:cNvPr>
          <p:cNvSpPr/>
          <p:nvPr userDrawn="1"/>
        </p:nvSpPr>
        <p:spPr>
          <a:xfrm>
            <a:off x="0" y="2590800"/>
            <a:ext cx="18288000" cy="5105400"/>
          </a:xfrm>
          <a:custGeom>
            <a:avLst/>
            <a:gdLst/>
            <a:ahLst/>
            <a:cxnLst/>
            <a:rect l="l" t="t" r="r" b="b"/>
            <a:pathLst>
              <a:path w="12372622" h="695960">
                <a:moveTo>
                  <a:pt x="0" y="0"/>
                </a:moveTo>
                <a:lnTo>
                  <a:pt x="12372622" y="0"/>
                </a:lnTo>
                <a:lnTo>
                  <a:pt x="12372622" y="695960"/>
                </a:lnTo>
                <a:lnTo>
                  <a:pt x="0" y="695960"/>
                </a:lnTo>
                <a:close/>
              </a:path>
            </a:pathLst>
          </a:custGeom>
          <a:solidFill>
            <a:srgbClr val="22A3B4"/>
          </a:solidFill>
        </p:spPr>
        <p:txBody>
          <a:bodyPr/>
          <a:lstStyle/>
          <a:p>
            <a:endParaRPr lang="en-US"/>
          </a:p>
        </p:txBody>
      </p:sp>
      <p:sp>
        <p:nvSpPr>
          <p:cNvPr id="2" name="Title 1">
            <a:extLst>
              <a:ext uri="{FF2B5EF4-FFF2-40B4-BE49-F238E27FC236}">
                <a16:creationId xmlns:a16="http://schemas.microsoft.com/office/drawing/2014/main" id="{3E4B20EE-4F3F-9DEF-ECB8-A7ADF19C5A4B}"/>
              </a:ext>
            </a:extLst>
          </p:cNvPr>
          <p:cNvSpPr>
            <a:spLocks noGrp="1"/>
          </p:cNvSpPr>
          <p:nvPr>
            <p:ph type="title"/>
          </p:nvPr>
        </p:nvSpPr>
        <p:spPr>
          <a:xfrm>
            <a:off x="457200" y="4572000"/>
            <a:ext cx="8229600" cy="1143000"/>
          </a:xfrm>
        </p:spPr>
        <p:txBody>
          <a:bodyPr/>
          <a:lstStyle>
            <a:lvl1pPr>
              <a:defRPr>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3188524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Freeform 4">
            <a:extLst>
              <a:ext uri="{FF2B5EF4-FFF2-40B4-BE49-F238E27FC236}">
                <a16:creationId xmlns:a16="http://schemas.microsoft.com/office/drawing/2014/main" id="{4D0C2205-37AC-5FAE-BB56-A445BDB882DD}"/>
              </a:ext>
            </a:extLst>
          </p:cNvPr>
          <p:cNvSpPr/>
          <p:nvPr userDrawn="1"/>
        </p:nvSpPr>
        <p:spPr>
          <a:xfrm>
            <a:off x="9040" y="9296400"/>
            <a:ext cx="18288000" cy="1028700"/>
          </a:xfrm>
          <a:custGeom>
            <a:avLst/>
            <a:gdLst/>
            <a:ahLst/>
            <a:cxnLst/>
            <a:rect l="l" t="t" r="r" b="b"/>
            <a:pathLst>
              <a:path w="12372622" h="695960">
                <a:moveTo>
                  <a:pt x="0" y="0"/>
                </a:moveTo>
                <a:lnTo>
                  <a:pt x="12372622" y="0"/>
                </a:lnTo>
                <a:lnTo>
                  <a:pt x="12372622" y="695960"/>
                </a:lnTo>
                <a:lnTo>
                  <a:pt x="0" y="695960"/>
                </a:lnTo>
                <a:close/>
              </a:path>
            </a:pathLst>
          </a:custGeom>
          <a:solidFill>
            <a:srgbClr val="22A3B4"/>
          </a:solidFill>
        </p:spPr>
        <p:txBody>
          <a:bodyPr/>
          <a:lstStyle/>
          <a:p>
            <a:endParaRPr lang="en-US"/>
          </a:p>
        </p:txBody>
      </p:sp>
      <p:sp>
        <p:nvSpPr>
          <p:cNvPr id="15" name="Title Placeholder 1">
            <a:extLst>
              <a:ext uri="{FF2B5EF4-FFF2-40B4-BE49-F238E27FC236}">
                <a16:creationId xmlns:a16="http://schemas.microsoft.com/office/drawing/2014/main" id="{4490709B-741F-C434-7640-7D7309A3A252}"/>
              </a:ext>
            </a:extLst>
          </p:cNvPr>
          <p:cNvSpPr>
            <a:spLocks noGrp="1"/>
          </p:cNvSpPr>
          <p:nvPr>
            <p:ph type="title" hasCustomPrompt="1"/>
          </p:nvPr>
        </p:nvSpPr>
        <p:spPr>
          <a:xfrm>
            <a:off x="685800" y="1088794"/>
            <a:ext cx="8686800" cy="549494"/>
          </a:xfrm>
          <a:prstGeom prst="rect">
            <a:avLst/>
          </a:prstGeom>
        </p:spPr>
        <p:txBody>
          <a:bodyPr vert="horz" lIns="91440" tIns="45720" rIns="91440" bIns="45720" rtlCol="0" anchor="t">
            <a:noAutofit/>
          </a:bodyPr>
          <a:lstStyle>
            <a:lvl1pPr marL="342900" indent="-342900" algn="l">
              <a:buFont typeface="Arial" panose="020B0604020202020204" pitchFamily="34" charset="0"/>
              <a:buChar char="•"/>
              <a:defRPr sz="32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marL="342900" marR="0" lvl="0" indent="-342900" algn="l" defTabSz="914400" rtl="0" eaLnBrk="1" fontAlgn="auto" latinLnBrk="0" hangingPunct="1">
              <a:lnSpc>
                <a:spcPct val="100000"/>
              </a:lnSpc>
              <a:spcBef>
                <a:spcPct val="0"/>
              </a:spcBef>
              <a:spcAft>
                <a:spcPts val="0"/>
              </a:spcAft>
              <a:buClrTx/>
              <a:buSzTx/>
              <a:tabLst/>
              <a:defRPr/>
            </a:pPr>
            <a:r>
              <a:rPr lang="en-US"/>
              <a:t>Click to edit Master text styles</a:t>
            </a:r>
          </a:p>
        </p:txBody>
      </p:sp>
      <p:pic>
        <p:nvPicPr>
          <p:cNvPr id="11" name="Picture 10">
            <a:extLst>
              <a:ext uri="{FF2B5EF4-FFF2-40B4-BE49-F238E27FC236}">
                <a16:creationId xmlns:a16="http://schemas.microsoft.com/office/drawing/2014/main" id="{0E2107D8-8109-FE38-FC87-141AAA40D8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2000" y="539300"/>
            <a:ext cx="1905000" cy="549494"/>
          </a:xfrm>
          <a:prstGeom prst="rect">
            <a:avLst/>
          </a:prstGeom>
        </p:spPr>
      </p:pic>
      <p:sp>
        <p:nvSpPr>
          <p:cNvPr id="19" name="Freeform 4">
            <a:extLst>
              <a:ext uri="{FF2B5EF4-FFF2-40B4-BE49-F238E27FC236}">
                <a16:creationId xmlns:a16="http://schemas.microsoft.com/office/drawing/2014/main" id="{366E521E-8208-A50A-9F1C-244C3EEC9460}"/>
              </a:ext>
            </a:extLst>
          </p:cNvPr>
          <p:cNvSpPr/>
          <p:nvPr userDrawn="1"/>
        </p:nvSpPr>
        <p:spPr>
          <a:xfrm>
            <a:off x="0" y="1088794"/>
            <a:ext cx="228600" cy="1028700"/>
          </a:xfrm>
          <a:custGeom>
            <a:avLst/>
            <a:gdLst/>
            <a:ahLst/>
            <a:cxnLst/>
            <a:rect l="l" t="t" r="r" b="b"/>
            <a:pathLst>
              <a:path w="12372622" h="695960">
                <a:moveTo>
                  <a:pt x="0" y="0"/>
                </a:moveTo>
                <a:lnTo>
                  <a:pt x="12372622" y="0"/>
                </a:lnTo>
                <a:lnTo>
                  <a:pt x="12372622" y="695960"/>
                </a:lnTo>
                <a:lnTo>
                  <a:pt x="0" y="695960"/>
                </a:lnTo>
                <a:close/>
              </a:path>
            </a:pathLst>
          </a:custGeom>
          <a:solidFill>
            <a:srgbClr val="03A9C5"/>
          </a:solidFill>
        </p:spPr>
        <p:txBody>
          <a:bodyPr/>
          <a:lstStyle/>
          <a:p>
            <a:endParaRPr lang="en-US"/>
          </a:p>
        </p:txBody>
      </p:sp>
      <p:sp>
        <p:nvSpPr>
          <p:cNvPr id="16" name="Content Placeholder 15">
            <a:extLst>
              <a:ext uri="{FF2B5EF4-FFF2-40B4-BE49-F238E27FC236}">
                <a16:creationId xmlns:a16="http://schemas.microsoft.com/office/drawing/2014/main" id="{78F5E292-E4A4-C929-0DA4-A7CDD3000E45}"/>
              </a:ext>
            </a:extLst>
          </p:cNvPr>
          <p:cNvSpPr>
            <a:spLocks noGrp="1"/>
          </p:cNvSpPr>
          <p:nvPr>
            <p:ph sz="quarter" idx="13" hasCustomPrompt="1"/>
          </p:nvPr>
        </p:nvSpPr>
        <p:spPr>
          <a:xfrm>
            <a:off x="1524000" y="1806787"/>
            <a:ext cx="10058400" cy="621413"/>
          </a:xfrm>
        </p:spPr>
        <p:txBody>
          <a:bodyPr>
            <a:normAutofit/>
          </a:bodyPr>
          <a:lstStyle>
            <a:lvl1pPr marL="342900" indent="-342900">
              <a:buSzPct val="70000"/>
              <a:buFont typeface="Courier New" panose="02070309020205020404" pitchFamily="49" charset="0"/>
              <a:buChar char="o"/>
              <a:defRPr sz="2400"/>
            </a:lvl1pPr>
          </a:lstStyle>
          <a:p>
            <a:pPr lvl="0"/>
            <a:r>
              <a:rPr lang="en-US"/>
              <a:t>Second level</a:t>
            </a:r>
          </a:p>
        </p:txBody>
      </p:sp>
      <p:sp>
        <p:nvSpPr>
          <p:cNvPr id="18" name="Content Placeholder 17">
            <a:extLst>
              <a:ext uri="{FF2B5EF4-FFF2-40B4-BE49-F238E27FC236}">
                <a16:creationId xmlns:a16="http://schemas.microsoft.com/office/drawing/2014/main" id="{E412AE19-4943-4F39-3EE6-5EAB63D55DD0}"/>
              </a:ext>
            </a:extLst>
          </p:cNvPr>
          <p:cNvSpPr>
            <a:spLocks noGrp="1"/>
          </p:cNvSpPr>
          <p:nvPr>
            <p:ph sz="quarter" idx="14" hasCustomPrompt="1"/>
          </p:nvPr>
        </p:nvSpPr>
        <p:spPr>
          <a:xfrm>
            <a:off x="2209800" y="2626747"/>
            <a:ext cx="10515600" cy="621413"/>
          </a:xfrm>
        </p:spPr>
        <p:txBody>
          <a:bodyPr>
            <a:normAutofit/>
          </a:bodyPr>
          <a:lstStyle>
            <a:lvl1pPr marL="342900" indent="-342900">
              <a:buFont typeface="Wingdings" panose="05000000000000000000" pitchFamily="2" charset="2"/>
              <a:buChar char="§"/>
              <a:defRPr sz="2000"/>
            </a:lvl1pPr>
          </a:lstStyle>
          <a:p>
            <a:pPr lvl="0"/>
            <a:r>
              <a:rPr lang="en-US"/>
              <a:t>Third Level</a:t>
            </a:r>
          </a:p>
        </p:txBody>
      </p:sp>
      <p:sp>
        <p:nvSpPr>
          <p:cNvPr id="21" name="Content Placeholder 20">
            <a:extLst>
              <a:ext uri="{FF2B5EF4-FFF2-40B4-BE49-F238E27FC236}">
                <a16:creationId xmlns:a16="http://schemas.microsoft.com/office/drawing/2014/main" id="{66594ECB-07B8-41DF-1776-E8E51C29F6ED}"/>
              </a:ext>
            </a:extLst>
          </p:cNvPr>
          <p:cNvSpPr>
            <a:spLocks noGrp="1"/>
          </p:cNvSpPr>
          <p:nvPr>
            <p:ph sz="quarter" idx="15" hasCustomPrompt="1"/>
          </p:nvPr>
        </p:nvSpPr>
        <p:spPr>
          <a:xfrm>
            <a:off x="2667000" y="3446707"/>
            <a:ext cx="9067800" cy="633753"/>
          </a:xfrm>
        </p:spPr>
        <p:txBody>
          <a:bodyPr>
            <a:normAutofit/>
          </a:bodyPr>
          <a:lstStyle>
            <a:lvl1pPr marL="0" indent="0">
              <a:buNone/>
              <a:defRPr sz="1600"/>
            </a:lvl1pPr>
          </a:lstStyle>
          <a:p>
            <a:pPr lvl="0"/>
            <a:r>
              <a:rPr lang="en-US"/>
              <a:t>- Fourth Level</a:t>
            </a:r>
          </a:p>
        </p:txBody>
      </p:sp>
      <p:sp>
        <p:nvSpPr>
          <p:cNvPr id="23" name="Content Placeholder 22">
            <a:extLst>
              <a:ext uri="{FF2B5EF4-FFF2-40B4-BE49-F238E27FC236}">
                <a16:creationId xmlns:a16="http://schemas.microsoft.com/office/drawing/2014/main" id="{067C4688-FE17-7990-81E8-B32903C8A630}"/>
              </a:ext>
            </a:extLst>
          </p:cNvPr>
          <p:cNvSpPr>
            <a:spLocks noGrp="1"/>
          </p:cNvSpPr>
          <p:nvPr>
            <p:ph sz="quarter" idx="16" hasCustomPrompt="1"/>
          </p:nvPr>
        </p:nvSpPr>
        <p:spPr>
          <a:xfrm>
            <a:off x="3068320" y="4279007"/>
            <a:ext cx="9067800" cy="676120"/>
          </a:xfrm>
        </p:spPr>
        <p:txBody>
          <a:bodyPr>
            <a:normAutofit/>
          </a:bodyPr>
          <a:lstStyle>
            <a:lvl1pPr marL="342900" indent="-342900">
              <a:buFont typeface="Open Sans" panose="020B0606030504020204" pitchFamily="34" charset="0"/>
              <a:buChar char="―"/>
              <a:defRPr sz="1400"/>
            </a:lvl1pPr>
          </a:lstStyle>
          <a:p>
            <a:pPr lvl="0"/>
            <a:r>
              <a:rPr lang="en-US"/>
              <a:t>Fifth Level</a:t>
            </a:r>
          </a:p>
        </p:txBody>
      </p:sp>
      <p:sp>
        <p:nvSpPr>
          <p:cNvPr id="5" name="Slide Number Placeholder 5">
            <a:extLst>
              <a:ext uri="{FF2B5EF4-FFF2-40B4-BE49-F238E27FC236}">
                <a16:creationId xmlns:a16="http://schemas.microsoft.com/office/drawing/2014/main" id="{A1E81CAD-8A95-7D68-3843-470D18DC5A73}"/>
              </a:ext>
            </a:extLst>
          </p:cNvPr>
          <p:cNvSpPr>
            <a:spLocks noGrp="1"/>
          </p:cNvSpPr>
          <p:nvPr>
            <p:ph type="sldNum" sz="quarter" idx="12"/>
          </p:nvPr>
        </p:nvSpPr>
        <p:spPr>
          <a:xfrm>
            <a:off x="15475526" y="9563099"/>
            <a:ext cx="2133600" cy="458238"/>
          </a:xfrm>
        </p:spPr>
        <p:txBody>
          <a:bodyPr/>
          <a:lstStyle>
            <a:lvl1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B6F15528-21DE-4FAA-801E-634DDDAF4B2B}" type="slidenum">
              <a:rPr lang="en-US" smtClean="0"/>
              <a:pPr/>
              <a:t>‹#›</a:t>
            </a:fld>
            <a:endParaRPr lang="en-US"/>
          </a:p>
        </p:txBody>
      </p:sp>
      <p:sp>
        <p:nvSpPr>
          <p:cNvPr id="6" name="TextBox 5">
            <a:extLst>
              <a:ext uri="{FF2B5EF4-FFF2-40B4-BE49-F238E27FC236}">
                <a16:creationId xmlns:a16="http://schemas.microsoft.com/office/drawing/2014/main" id="{734622BE-4583-D599-1A90-982543B150AA}"/>
              </a:ext>
            </a:extLst>
          </p:cNvPr>
          <p:cNvSpPr txBox="1"/>
          <p:nvPr userDrawn="1"/>
        </p:nvSpPr>
        <p:spPr>
          <a:xfrm>
            <a:off x="678874" y="9745661"/>
            <a:ext cx="8686800" cy="276999"/>
          </a:xfrm>
          <a:prstGeom prst="rect">
            <a:avLst/>
          </a:prstGeom>
          <a:noFill/>
        </p:spPr>
        <p:txBody>
          <a:bodyPr wrap="square" rtlCol="0">
            <a:spAutoFit/>
          </a:bodyPr>
          <a:lstStyle/>
          <a:p>
            <a:pPr rtl="0"/>
            <a:r>
              <a:rPr lang="en-US" sz="1200" b="0" i="0">
                <a:solidFill>
                  <a:schemeClr val="bg1"/>
                </a:solidFill>
                <a:effectLst/>
                <a:latin typeface="Open Sans" panose="020B0606030504020204" pitchFamily="34" charset="0"/>
              </a:rPr>
              <a:t>Proprietary &amp; Confidential, </a:t>
            </a:r>
            <a:r>
              <a:rPr lang="en-US" sz="1200" b="0" i="0" err="1">
                <a:solidFill>
                  <a:schemeClr val="bg1"/>
                </a:solidFill>
                <a:effectLst/>
                <a:latin typeface="Open Sans" panose="020B0606030504020204" pitchFamily="34" charset="0"/>
              </a:rPr>
              <a:t>Serentica</a:t>
            </a:r>
            <a:r>
              <a:rPr lang="en-US" sz="1200" b="0" i="0">
                <a:solidFill>
                  <a:schemeClr val="bg1"/>
                </a:solidFill>
                <a:effectLst/>
                <a:latin typeface="Open Sans" panose="020B0606030504020204" pitchFamily="34" charset="0"/>
              </a:rPr>
              <a:t> Renewables</a:t>
            </a:r>
            <a:endParaRPr lang="en-US" sz="1200" i="1">
              <a:solidFill>
                <a:schemeClr val="bg1"/>
              </a:solidFill>
            </a:endParaRPr>
          </a:p>
        </p:txBody>
      </p:sp>
    </p:spTree>
    <p:extLst>
      <p:ext uri="{BB962C8B-B14F-4D97-AF65-F5344CB8AC3E}">
        <p14:creationId xmlns:p14="http://schemas.microsoft.com/office/powerpoint/2010/main" val="2282698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Freeform 4">
            <a:extLst>
              <a:ext uri="{FF2B5EF4-FFF2-40B4-BE49-F238E27FC236}">
                <a16:creationId xmlns:a16="http://schemas.microsoft.com/office/drawing/2014/main" id="{DF6978E5-FC0F-45C8-D351-EDCA593E563D}"/>
              </a:ext>
            </a:extLst>
          </p:cNvPr>
          <p:cNvSpPr/>
          <p:nvPr userDrawn="1"/>
        </p:nvSpPr>
        <p:spPr>
          <a:xfrm>
            <a:off x="9040" y="9296400"/>
            <a:ext cx="18288000" cy="1028700"/>
          </a:xfrm>
          <a:custGeom>
            <a:avLst/>
            <a:gdLst/>
            <a:ahLst/>
            <a:cxnLst/>
            <a:rect l="l" t="t" r="r" b="b"/>
            <a:pathLst>
              <a:path w="12372622" h="695960">
                <a:moveTo>
                  <a:pt x="0" y="0"/>
                </a:moveTo>
                <a:lnTo>
                  <a:pt x="12372622" y="0"/>
                </a:lnTo>
                <a:lnTo>
                  <a:pt x="12372622" y="695960"/>
                </a:lnTo>
                <a:lnTo>
                  <a:pt x="0" y="695960"/>
                </a:lnTo>
                <a:close/>
              </a:path>
            </a:pathLst>
          </a:custGeom>
          <a:solidFill>
            <a:srgbClr val="22A3B4"/>
          </a:solidFill>
        </p:spPr>
        <p:txBody>
          <a:bodyPr/>
          <a:lstStyle/>
          <a:p>
            <a:endParaRPr lang="en-US"/>
          </a:p>
        </p:txBody>
      </p:sp>
      <p:sp>
        <p:nvSpPr>
          <p:cNvPr id="13" name="Content Placeholder 2">
            <a:extLst>
              <a:ext uri="{FF2B5EF4-FFF2-40B4-BE49-F238E27FC236}">
                <a16:creationId xmlns:a16="http://schemas.microsoft.com/office/drawing/2014/main" id="{CF5F47B0-1842-60A3-7249-390BC23C556C}"/>
              </a:ext>
            </a:extLst>
          </p:cNvPr>
          <p:cNvSpPr>
            <a:spLocks noGrp="1"/>
          </p:cNvSpPr>
          <p:nvPr>
            <p:ph idx="1"/>
          </p:nvPr>
        </p:nvSpPr>
        <p:spPr>
          <a:xfrm>
            <a:off x="9205930" y="-1"/>
            <a:ext cx="9082070" cy="9274443"/>
          </a:xfrm>
        </p:spPr>
        <p:txBody>
          <a:bodyPr/>
          <a:lstStyle>
            <a:lvl1pPr marL="0" indent="0">
              <a:buNone/>
              <a:defRPr/>
            </a:lvl1pPr>
          </a:lstStyle>
          <a:p>
            <a:pPr lvl="0"/>
            <a:endParaRPr lang="en-US"/>
          </a:p>
        </p:txBody>
      </p:sp>
      <p:sp>
        <p:nvSpPr>
          <p:cNvPr id="17" name="Freeform 4">
            <a:extLst>
              <a:ext uri="{FF2B5EF4-FFF2-40B4-BE49-F238E27FC236}">
                <a16:creationId xmlns:a16="http://schemas.microsoft.com/office/drawing/2014/main" id="{9DC3FBA3-E1DE-0F19-0776-D21AE0E349AF}"/>
              </a:ext>
            </a:extLst>
          </p:cNvPr>
          <p:cNvSpPr/>
          <p:nvPr userDrawn="1"/>
        </p:nvSpPr>
        <p:spPr>
          <a:xfrm>
            <a:off x="0" y="1088794"/>
            <a:ext cx="228600" cy="1028700"/>
          </a:xfrm>
          <a:custGeom>
            <a:avLst/>
            <a:gdLst/>
            <a:ahLst/>
            <a:cxnLst/>
            <a:rect l="l" t="t" r="r" b="b"/>
            <a:pathLst>
              <a:path w="12372622" h="695960">
                <a:moveTo>
                  <a:pt x="0" y="0"/>
                </a:moveTo>
                <a:lnTo>
                  <a:pt x="12372622" y="0"/>
                </a:lnTo>
                <a:lnTo>
                  <a:pt x="12372622" y="695960"/>
                </a:lnTo>
                <a:lnTo>
                  <a:pt x="0" y="695960"/>
                </a:lnTo>
                <a:close/>
              </a:path>
            </a:pathLst>
          </a:custGeom>
          <a:solidFill>
            <a:srgbClr val="03A9C5"/>
          </a:solidFill>
        </p:spPr>
        <p:txBody>
          <a:bodyPr/>
          <a:lstStyle/>
          <a:p>
            <a:endParaRPr lang="en-US"/>
          </a:p>
        </p:txBody>
      </p:sp>
      <p:sp>
        <p:nvSpPr>
          <p:cNvPr id="18" name="Title Placeholder 1">
            <a:extLst>
              <a:ext uri="{FF2B5EF4-FFF2-40B4-BE49-F238E27FC236}">
                <a16:creationId xmlns:a16="http://schemas.microsoft.com/office/drawing/2014/main" id="{7106C66C-4149-A175-3CE7-DB627FFE546A}"/>
              </a:ext>
            </a:extLst>
          </p:cNvPr>
          <p:cNvSpPr>
            <a:spLocks noGrp="1"/>
          </p:cNvSpPr>
          <p:nvPr>
            <p:ph type="title" hasCustomPrompt="1"/>
          </p:nvPr>
        </p:nvSpPr>
        <p:spPr>
          <a:xfrm>
            <a:off x="685800" y="1088794"/>
            <a:ext cx="8077200" cy="7559906"/>
          </a:xfrm>
          <a:prstGeom prst="rect">
            <a:avLst/>
          </a:prstGeom>
        </p:spPr>
        <p:txBody>
          <a:bodyPr vert="horz" lIns="91440" tIns="45720" rIns="91440" bIns="45720" rtlCol="0" anchor="t">
            <a:normAutofit/>
          </a:bodyPr>
          <a:lstStyle>
            <a:lvl1pPr algn="l">
              <a:defRPr sz="2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the content</a:t>
            </a:r>
          </a:p>
        </p:txBody>
      </p:sp>
      <p:sp>
        <p:nvSpPr>
          <p:cNvPr id="5" name="Slide Number Placeholder 5">
            <a:extLst>
              <a:ext uri="{FF2B5EF4-FFF2-40B4-BE49-F238E27FC236}">
                <a16:creationId xmlns:a16="http://schemas.microsoft.com/office/drawing/2014/main" id="{36D755CB-FC4E-614C-0B0D-BFC178A3C008}"/>
              </a:ext>
            </a:extLst>
          </p:cNvPr>
          <p:cNvSpPr>
            <a:spLocks noGrp="1"/>
          </p:cNvSpPr>
          <p:nvPr>
            <p:ph type="sldNum" sz="quarter" idx="12"/>
          </p:nvPr>
        </p:nvSpPr>
        <p:spPr>
          <a:xfrm>
            <a:off x="15475526" y="9563099"/>
            <a:ext cx="2133600" cy="458238"/>
          </a:xfrm>
        </p:spPr>
        <p:txBody>
          <a:bodyPr/>
          <a:lstStyle>
            <a:lvl1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B6F15528-21DE-4FAA-801E-634DDDAF4B2B}" type="slidenum">
              <a:rPr lang="en-US" smtClean="0"/>
              <a:pPr/>
              <a:t>‹#›</a:t>
            </a:fld>
            <a:endParaRPr lang="en-US"/>
          </a:p>
        </p:txBody>
      </p:sp>
      <p:sp>
        <p:nvSpPr>
          <p:cNvPr id="6" name="TextBox 5">
            <a:extLst>
              <a:ext uri="{FF2B5EF4-FFF2-40B4-BE49-F238E27FC236}">
                <a16:creationId xmlns:a16="http://schemas.microsoft.com/office/drawing/2014/main" id="{D5004121-2957-410F-57FD-C6785E57CF3E}"/>
              </a:ext>
            </a:extLst>
          </p:cNvPr>
          <p:cNvSpPr txBox="1"/>
          <p:nvPr userDrawn="1"/>
        </p:nvSpPr>
        <p:spPr>
          <a:xfrm>
            <a:off x="678874" y="9745661"/>
            <a:ext cx="8686800" cy="276999"/>
          </a:xfrm>
          <a:prstGeom prst="rect">
            <a:avLst/>
          </a:prstGeom>
          <a:noFill/>
        </p:spPr>
        <p:txBody>
          <a:bodyPr wrap="square" rtlCol="0">
            <a:spAutoFit/>
          </a:bodyPr>
          <a:lstStyle/>
          <a:p>
            <a:pPr rtl="0"/>
            <a:r>
              <a:rPr lang="en-US" sz="1200" b="0" i="0">
                <a:solidFill>
                  <a:schemeClr val="bg1"/>
                </a:solidFill>
                <a:effectLst/>
                <a:latin typeface="Open Sans" panose="020B0606030504020204" pitchFamily="34" charset="0"/>
              </a:rPr>
              <a:t>Proprietary &amp; Confidential, </a:t>
            </a:r>
            <a:r>
              <a:rPr lang="en-US" sz="1200" b="0" i="0" err="1">
                <a:solidFill>
                  <a:schemeClr val="bg1"/>
                </a:solidFill>
                <a:effectLst/>
                <a:latin typeface="Open Sans" panose="020B0606030504020204" pitchFamily="34" charset="0"/>
              </a:rPr>
              <a:t>Serentica</a:t>
            </a:r>
            <a:r>
              <a:rPr lang="en-US" sz="1200" b="0" i="0">
                <a:solidFill>
                  <a:schemeClr val="bg1"/>
                </a:solidFill>
                <a:effectLst/>
                <a:latin typeface="Open Sans" panose="020B0606030504020204" pitchFamily="34" charset="0"/>
              </a:rPr>
              <a:t> Renewables</a:t>
            </a:r>
            <a:endParaRPr lang="en-US" sz="1200" i="1">
              <a:solidFill>
                <a:schemeClr val="bg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Freeform 4">
            <a:extLst>
              <a:ext uri="{FF2B5EF4-FFF2-40B4-BE49-F238E27FC236}">
                <a16:creationId xmlns:a16="http://schemas.microsoft.com/office/drawing/2014/main" id="{AB4E4D95-8533-7AC4-2AB5-D0154D068D2B}"/>
              </a:ext>
            </a:extLst>
          </p:cNvPr>
          <p:cNvSpPr/>
          <p:nvPr userDrawn="1"/>
        </p:nvSpPr>
        <p:spPr>
          <a:xfrm>
            <a:off x="9040" y="9296400"/>
            <a:ext cx="18288000" cy="1028700"/>
          </a:xfrm>
          <a:custGeom>
            <a:avLst/>
            <a:gdLst/>
            <a:ahLst/>
            <a:cxnLst/>
            <a:rect l="l" t="t" r="r" b="b"/>
            <a:pathLst>
              <a:path w="12372622" h="695960">
                <a:moveTo>
                  <a:pt x="0" y="0"/>
                </a:moveTo>
                <a:lnTo>
                  <a:pt x="12372622" y="0"/>
                </a:lnTo>
                <a:lnTo>
                  <a:pt x="12372622" y="695960"/>
                </a:lnTo>
                <a:lnTo>
                  <a:pt x="0" y="695960"/>
                </a:lnTo>
                <a:close/>
              </a:path>
            </a:pathLst>
          </a:custGeom>
          <a:solidFill>
            <a:srgbClr val="22A3B4"/>
          </a:solidFill>
        </p:spPr>
        <p:txBody>
          <a:bodyPr/>
          <a:lstStyle/>
          <a:p>
            <a:endParaRPr lang="en-US"/>
          </a:p>
        </p:txBody>
      </p:sp>
      <p:sp>
        <p:nvSpPr>
          <p:cNvPr id="22" name="Content Placeholder 2">
            <a:extLst>
              <a:ext uri="{FF2B5EF4-FFF2-40B4-BE49-F238E27FC236}">
                <a16:creationId xmlns:a16="http://schemas.microsoft.com/office/drawing/2014/main" id="{7BF128B0-61C9-05FF-DF1D-885897C76892}"/>
              </a:ext>
            </a:extLst>
          </p:cNvPr>
          <p:cNvSpPr>
            <a:spLocks noGrp="1"/>
          </p:cNvSpPr>
          <p:nvPr>
            <p:ph idx="13"/>
          </p:nvPr>
        </p:nvSpPr>
        <p:spPr>
          <a:xfrm>
            <a:off x="15241" y="48199"/>
            <a:ext cx="6080760" cy="7533701"/>
          </a:xfrm>
        </p:spPr>
        <p:txBody>
          <a:bodyPr/>
          <a:lstStyle>
            <a:lvl1pPr marL="0" indent="0">
              <a:buNone/>
              <a:defRPr/>
            </a:lvl1pPr>
          </a:lstStyle>
          <a:p>
            <a:pPr lvl="0"/>
            <a:endParaRPr lang="en-US"/>
          </a:p>
        </p:txBody>
      </p:sp>
      <p:sp>
        <p:nvSpPr>
          <p:cNvPr id="24" name="Content Placeholder 2">
            <a:extLst>
              <a:ext uri="{FF2B5EF4-FFF2-40B4-BE49-F238E27FC236}">
                <a16:creationId xmlns:a16="http://schemas.microsoft.com/office/drawing/2014/main" id="{3BB4A361-FC1B-BD23-D40E-0ACFB489CE7D}"/>
              </a:ext>
            </a:extLst>
          </p:cNvPr>
          <p:cNvSpPr>
            <a:spLocks noGrp="1"/>
          </p:cNvSpPr>
          <p:nvPr>
            <p:ph idx="14"/>
          </p:nvPr>
        </p:nvSpPr>
        <p:spPr>
          <a:xfrm>
            <a:off x="6141721" y="48199"/>
            <a:ext cx="6080760" cy="7533701"/>
          </a:xfrm>
        </p:spPr>
        <p:txBody>
          <a:bodyPr/>
          <a:lstStyle>
            <a:lvl1pPr marL="0" indent="0">
              <a:buNone/>
              <a:defRPr/>
            </a:lvl1pPr>
          </a:lstStyle>
          <a:p>
            <a:pPr lvl="0"/>
            <a:endParaRPr lang="en-US"/>
          </a:p>
        </p:txBody>
      </p:sp>
      <p:sp>
        <p:nvSpPr>
          <p:cNvPr id="25" name="Content Placeholder 2">
            <a:extLst>
              <a:ext uri="{FF2B5EF4-FFF2-40B4-BE49-F238E27FC236}">
                <a16:creationId xmlns:a16="http://schemas.microsoft.com/office/drawing/2014/main" id="{4C6E876F-DCCD-D540-FBAD-867E47823AB7}"/>
              </a:ext>
            </a:extLst>
          </p:cNvPr>
          <p:cNvSpPr>
            <a:spLocks noGrp="1"/>
          </p:cNvSpPr>
          <p:nvPr>
            <p:ph idx="15"/>
          </p:nvPr>
        </p:nvSpPr>
        <p:spPr>
          <a:xfrm>
            <a:off x="12268201" y="38100"/>
            <a:ext cx="6080760" cy="7533701"/>
          </a:xfrm>
        </p:spPr>
        <p:txBody>
          <a:bodyPr/>
          <a:lstStyle>
            <a:lvl1pPr marL="0" indent="0">
              <a:buNone/>
              <a:defRPr/>
            </a:lvl1pPr>
          </a:lstStyle>
          <a:p>
            <a:pPr lvl="0"/>
            <a:endParaRPr lang="en-US"/>
          </a:p>
        </p:txBody>
      </p:sp>
      <p:sp>
        <p:nvSpPr>
          <p:cNvPr id="5" name="Slide Number Placeholder 5">
            <a:extLst>
              <a:ext uri="{FF2B5EF4-FFF2-40B4-BE49-F238E27FC236}">
                <a16:creationId xmlns:a16="http://schemas.microsoft.com/office/drawing/2014/main" id="{0E90AD50-0BF6-6BAB-74C6-EA0DE6E07BEE}"/>
              </a:ext>
            </a:extLst>
          </p:cNvPr>
          <p:cNvSpPr>
            <a:spLocks noGrp="1"/>
          </p:cNvSpPr>
          <p:nvPr>
            <p:ph type="sldNum" sz="quarter" idx="12"/>
          </p:nvPr>
        </p:nvSpPr>
        <p:spPr>
          <a:xfrm>
            <a:off x="15475526" y="9563099"/>
            <a:ext cx="2133600" cy="458238"/>
          </a:xfrm>
        </p:spPr>
        <p:txBody>
          <a:bodyPr/>
          <a:lstStyle>
            <a:lvl1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B6F15528-21DE-4FAA-801E-634DDDAF4B2B}" type="slidenum">
              <a:rPr lang="en-US" smtClean="0"/>
              <a:pPr/>
              <a:t>‹#›</a:t>
            </a:fld>
            <a:endParaRPr lang="en-US"/>
          </a:p>
        </p:txBody>
      </p:sp>
      <p:sp>
        <p:nvSpPr>
          <p:cNvPr id="6" name="TextBox 5">
            <a:extLst>
              <a:ext uri="{FF2B5EF4-FFF2-40B4-BE49-F238E27FC236}">
                <a16:creationId xmlns:a16="http://schemas.microsoft.com/office/drawing/2014/main" id="{320D6F84-C427-1225-060D-29313CC4F5D4}"/>
              </a:ext>
            </a:extLst>
          </p:cNvPr>
          <p:cNvSpPr txBox="1"/>
          <p:nvPr userDrawn="1"/>
        </p:nvSpPr>
        <p:spPr>
          <a:xfrm>
            <a:off x="678874" y="9745661"/>
            <a:ext cx="8686800" cy="276999"/>
          </a:xfrm>
          <a:prstGeom prst="rect">
            <a:avLst/>
          </a:prstGeom>
          <a:noFill/>
        </p:spPr>
        <p:txBody>
          <a:bodyPr wrap="square" rtlCol="0">
            <a:spAutoFit/>
          </a:bodyPr>
          <a:lstStyle/>
          <a:p>
            <a:pPr rtl="0"/>
            <a:r>
              <a:rPr lang="en-US" sz="1200" b="0" i="0">
                <a:solidFill>
                  <a:schemeClr val="bg1"/>
                </a:solidFill>
                <a:effectLst/>
                <a:latin typeface="Open Sans" panose="020B0606030504020204" pitchFamily="34" charset="0"/>
              </a:rPr>
              <a:t>Proprietary &amp; Confidential, </a:t>
            </a:r>
            <a:r>
              <a:rPr lang="en-US" sz="1200" b="0" i="0" err="1">
                <a:solidFill>
                  <a:schemeClr val="bg1"/>
                </a:solidFill>
                <a:effectLst/>
                <a:latin typeface="Open Sans" panose="020B0606030504020204" pitchFamily="34" charset="0"/>
              </a:rPr>
              <a:t>Serentica</a:t>
            </a:r>
            <a:r>
              <a:rPr lang="en-US" sz="1200" b="0" i="0">
                <a:solidFill>
                  <a:schemeClr val="bg1"/>
                </a:solidFill>
                <a:effectLst/>
                <a:latin typeface="Open Sans" panose="020B0606030504020204" pitchFamily="34" charset="0"/>
              </a:rPr>
              <a:t> Renewables</a:t>
            </a:r>
            <a:endParaRPr lang="en-US" sz="1200" i="1">
              <a:solidFill>
                <a:schemeClr val="bg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Freeform 4">
            <a:extLst>
              <a:ext uri="{FF2B5EF4-FFF2-40B4-BE49-F238E27FC236}">
                <a16:creationId xmlns:a16="http://schemas.microsoft.com/office/drawing/2014/main" id="{F1F4A0B2-D4EE-562B-1009-923728323BD6}"/>
              </a:ext>
            </a:extLst>
          </p:cNvPr>
          <p:cNvSpPr/>
          <p:nvPr userDrawn="1"/>
        </p:nvSpPr>
        <p:spPr>
          <a:xfrm>
            <a:off x="9040" y="9296400"/>
            <a:ext cx="18288000" cy="1028700"/>
          </a:xfrm>
          <a:custGeom>
            <a:avLst/>
            <a:gdLst/>
            <a:ahLst/>
            <a:cxnLst/>
            <a:rect l="l" t="t" r="r" b="b"/>
            <a:pathLst>
              <a:path w="12372622" h="695960">
                <a:moveTo>
                  <a:pt x="0" y="0"/>
                </a:moveTo>
                <a:lnTo>
                  <a:pt x="12372622" y="0"/>
                </a:lnTo>
                <a:lnTo>
                  <a:pt x="12372622" y="695960"/>
                </a:lnTo>
                <a:lnTo>
                  <a:pt x="0" y="695960"/>
                </a:lnTo>
                <a:close/>
              </a:path>
            </a:pathLst>
          </a:custGeom>
          <a:solidFill>
            <a:srgbClr val="22A3B4"/>
          </a:solidFill>
        </p:spPr>
        <p:txBody>
          <a:bodyPr/>
          <a:lstStyle/>
          <a:p>
            <a:endParaRPr lang="en-US"/>
          </a:p>
        </p:txBody>
      </p:sp>
      <p:sp>
        <p:nvSpPr>
          <p:cNvPr id="20" name="Content Placeholder 2">
            <a:extLst>
              <a:ext uri="{FF2B5EF4-FFF2-40B4-BE49-F238E27FC236}">
                <a16:creationId xmlns:a16="http://schemas.microsoft.com/office/drawing/2014/main" id="{566E52C5-6EE3-330D-3522-588354F40E4D}"/>
              </a:ext>
            </a:extLst>
          </p:cNvPr>
          <p:cNvSpPr>
            <a:spLocks noGrp="1"/>
          </p:cNvSpPr>
          <p:nvPr>
            <p:ph idx="13"/>
          </p:nvPr>
        </p:nvSpPr>
        <p:spPr>
          <a:xfrm>
            <a:off x="15241" y="2707203"/>
            <a:ext cx="3954448" cy="5969772"/>
          </a:xfrm>
        </p:spPr>
        <p:txBody>
          <a:bodyPr/>
          <a:lstStyle>
            <a:lvl1pPr marL="0" indent="0">
              <a:buNone/>
              <a:defRPr/>
            </a:lvl1pPr>
          </a:lstStyle>
          <a:p>
            <a:pPr lvl="0"/>
            <a:endParaRPr lang="en-US"/>
          </a:p>
        </p:txBody>
      </p:sp>
      <p:sp>
        <p:nvSpPr>
          <p:cNvPr id="21" name="Content Placeholder 2">
            <a:extLst>
              <a:ext uri="{FF2B5EF4-FFF2-40B4-BE49-F238E27FC236}">
                <a16:creationId xmlns:a16="http://schemas.microsoft.com/office/drawing/2014/main" id="{A69077DF-66D2-6275-B779-30B8D0A7AE8E}"/>
              </a:ext>
            </a:extLst>
          </p:cNvPr>
          <p:cNvSpPr>
            <a:spLocks noGrp="1"/>
          </p:cNvSpPr>
          <p:nvPr>
            <p:ph idx="14"/>
          </p:nvPr>
        </p:nvSpPr>
        <p:spPr>
          <a:xfrm>
            <a:off x="14333552" y="2755128"/>
            <a:ext cx="3954448" cy="5969772"/>
          </a:xfrm>
        </p:spPr>
        <p:txBody>
          <a:bodyPr/>
          <a:lstStyle>
            <a:lvl1pPr marL="0" indent="0">
              <a:buNone/>
              <a:defRPr/>
            </a:lvl1pPr>
          </a:lstStyle>
          <a:p>
            <a:pPr lvl="0"/>
            <a:endParaRPr lang="en-US"/>
          </a:p>
        </p:txBody>
      </p:sp>
      <p:sp>
        <p:nvSpPr>
          <p:cNvPr id="27" name="Freeform 4">
            <a:extLst>
              <a:ext uri="{FF2B5EF4-FFF2-40B4-BE49-F238E27FC236}">
                <a16:creationId xmlns:a16="http://schemas.microsoft.com/office/drawing/2014/main" id="{54C3B71A-3B50-CE3C-1AAA-39AA5F56A9F5}"/>
              </a:ext>
            </a:extLst>
          </p:cNvPr>
          <p:cNvSpPr/>
          <p:nvPr userDrawn="1"/>
        </p:nvSpPr>
        <p:spPr>
          <a:xfrm>
            <a:off x="0" y="1088794"/>
            <a:ext cx="228600" cy="1028700"/>
          </a:xfrm>
          <a:custGeom>
            <a:avLst/>
            <a:gdLst/>
            <a:ahLst/>
            <a:cxnLst/>
            <a:rect l="l" t="t" r="r" b="b"/>
            <a:pathLst>
              <a:path w="12372622" h="695960">
                <a:moveTo>
                  <a:pt x="0" y="0"/>
                </a:moveTo>
                <a:lnTo>
                  <a:pt x="12372622" y="0"/>
                </a:lnTo>
                <a:lnTo>
                  <a:pt x="12372622" y="695960"/>
                </a:lnTo>
                <a:lnTo>
                  <a:pt x="0" y="695960"/>
                </a:lnTo>
                <a:close/>
              </a:path>
            </a:pathLst>
          </a:custGeom>
          <a:solidFill>
            <a:srgbClr val="03A9C5"/>
          </a:solidFill>
        </p:spPr>
        <p:txBody>
          <a:bodyPr/>
          <a:lstStyle/>
          <a:p>
            <a:endParaRPr lang="en-US"/>
          </a:p>
        </p:txBody>
      </p:sp>
      <p:sp>
        <p:nvSpPr>
          <p:cNvPr id="28" name="Title Placeholder 1">
            <a:extLst>
              <a:ext uri="{FF2B5EF4-FFF2-40B4-BE49-F238E27FC236}">
                <a16:creationId xmlns:a16="http://schemas.microsoft.com/office/drawing/2014/main" id="{EB97D577-7A9A-CF62-964C-1DD6BDD7025E}"/>
              </a:ext>
            </a:extLst>
          </p:cNvPr>
          <p:cNvSpPr>
            <a:spLocks noGrp="1"/>
          </p:cNvSpPr>
          <p:nvPr>
            <p:ph type="title" hasCustomPrompt="1"/>
          </p:nvPr>
        </p:nvSpPr>
        <p:spPr>
          <a:xfrm>
            <a:off x="685800" y="1088794"/>
            <a:ext cx="8077200" cy="1184215"/>
          </a:xfrm>
          <a:prstGeom prst="rect">
            <a:avLst/>
          </a:prstGeom>
        </p:spPr>
        <p:txBody>
          <a:bodyPr vert="horz" lIns="91440" tIns="45720" rIns="91440" bIns="45720" rtlCol="0" anchor="t">
            <a:normAutofit/>
          </a:bodyPr>
          <a:lstStyle>
            <a:lvl1pPr algn="l">
              <a:defRPr sz="2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the content</a:t>
            </a:r>
          </a:p>
        </p:txBody>
      </p:sp>
      <p:sp>
        <p:nvSpPr>
          <p:cNvPr id="6" name="Slide Number Placeholder 5">
            <a:extLst>
              <a:ext uri="{FF2B5EF4-FFF2-40B4-BE49-F238E27FC236}">
                <a16:creationId xmlns:a16="http://schemas.microsoft.com/office/drawing/2014/main" id="{E553A570-61BC-D719-441C-2F5B95184CFA}"/>
              </a:ext>
            </a:extLst>
          </p:cNvPr>
          <p:cNvSpPr>
            <a:spLocks noGrp="1"/>
          </p:cNvSpPr>
          <p:nvPr>
            <p:ph type="sldNum" sz="quarter" idx="12"/>
          </p:nvPr>
        </p:nvSpPr>
        <p:spPr>
          <a:xfrm>
            <a:off x="15475526" y="9563099"/>
            <a:ext cx="2133600" cy="458238"/>
          </a:xfrm>
        </p:spPr>
        <p:txBody>
          <a:bodyPr/>
          <a:lstStyle>
            <a:lvl1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B6F15528-21DE-4FAA-801E-634DDDAF4B2B}" type="slidenum">
              <a:rPr lang="en-US" smtClean="0"/>
              <a:pPr/>
              <a:t>‹#›</a:t>
            </a:fld>
            <a:endParaRPr lang="en-US"/>
          </a:p>
        </p:txBody>
      </p:sp>
      <p:sp>
        <p:nvSpPr>
          <p:cNvPr id="7" name="TextBox 6">
            <a:extLst>
              <a:ext uri="{FF2B5EF4-FFF2-40B4-BE49-F238E27FC236}">
                <a16:creationId xmlns:a16="http://schemas.microsoft.com/office/drawing/2014/main" id="{D2EC6455-0AD7-8A6B-859D-97B6082D79D2}"/>
              </a:ext>
            </a:extLst>
          </p:cNvPr>
          <p:cNvSpPr txBox="1"/>
          <p:nvPr userDrawn="1"/>
        </p:nvSpPr>
        <p:spPr>
          <a:xfrm>
            <a:off x="678874" y="9745661"/>
            <a:ext cx="8686800" cy="276999"/>
          </a:xfrm>
          <a:prstGeom prst="rect">
            <a:avLst/>
          </a:prstGeom>
          <a:noFill/>
        </p:spPr>
        <p:txBody>
          <a:bodyPr wrap="square" rtlCol="0">
            <a:spAutoFit/>
          </a:bodyPr>
          <a:lstStyle/>
          <a:p>
            <a:pPr rtl="0"/>
            <a:r>
              <a:rPr lang="en-US" sz="1200" b="0" i="0">
                <a:solidFill>
                  <a:schemeClr val="bg1"/>
                </a:solidFill>
                <a:effectLst/>
                <a:latin typeface="Open Sans" panose="020B0606030504020204" pitchFamily="34" charset="0"/>
              </a:rPr>
              <a:t>Proprietary &amp; Confidential, </a:t>
            </a:r>
            <a:r>
              <a:rPr lang="en-US" sz="1200" b="0" i="0" err="1">
                <a:solidFill>
                  <a:schemeClr val="bg1"/>
                </a:solidFill>
                <a:effectLst/>
                <a:latin typeface="Open Sans" panose="020B0606030504020204" pitchFamily="34" charset="0"/>
              </a:rPr>
              <a:t>Serentica</a:t>
            </a:r>
            <a:r>
              <a:rPr lang="en-US" sz="1200" b="0" i="0">
                <a:solidFill>
                  <a:schemeClr val="bg1"/>
                </a:solidFill>
                <a:effectLst/>
                <a:latin typeface="Open Sans" panose="020B0606030504020204" pitchFamily="34" charset="0"/>
              </a:rPr>
              <a:t> Renewables</a:t>
            </a:r>
            <a:endParaRPr lang="en-US" sz="1200" i="1">
              <a:solidFill>
                <a:schemeClr val="bg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Freeform 4">
            <a:extLst>
              <a:ext uri="{FF2B5EF4-FFF2-40B4-BE49-F238E27FC236}">
                <a16:creationId xmlns:a16="http://schemas.microsoft.com/office/drawing/2014/main" id="{57EE998A-5BE6-4D80-3983-62029DB80491}"/>
              </a:ext>
            </a:extLst>
          </p:cNvPr>
          <p:cNvSpPr/>
          <p:nvPr userDrawn="1"/>
        </p:nvSpPr>
        <p:spPr>
          <a:xfrm>
            <a:off x="0" y="9274443"/>
            <a:ext cx="18288000" cy="1028700"/>
          </a:xfrm>
          <a:custGeom>
            <a:avLst/>
            <a:gdLst/>
            <a:ahLst/>
            <a:cxnLst/>
            <a:rect l="l" t="t" r="r" b="b"/>
            <a:pathLst>
              <a:path w="12372622" h="695960">
                <a:moveTo>
                  <a:pt x="0" y="0"/>
                </a:moveTo>
                <a:lnTo>
                  <a:pt x="12372622" y="0"/>
                </a:lnTo>
                <a:lnTo>
                  <a:pt x="12372622" y="695960"/>
                </a:lnTo>
                <a:lnTo>
                  <a:pt x="0" y="695960"/>
                </a:lnTo>
                <a:close/>
              </a:path>
            </a:pathLst>
          </a:custGeom>
          <a:solidFill>
            <a:srgbClr val="22A3B4"/>
          </a:solidFill>
        </p:spPr>
        <p:txBody>
          <a:bodyPr/>
          <a:lstStyle/>
          <a:p>
            <a:endParaRPr lang="en-US"/>
          </a:p>
        </p:txBody>
      </p:sp>
      <p:sp>
        <p:nvSpPr>
          <p:cNvPr id="18" name="AutoShape 14">
            <a:extLst>
              <a:ext uri="{FF2B5EF4-FFF2-40B4-BE49-F238E27FC236}">
                <a16:creationId xmlns:a16="http://schemas.microsoft.com/office/drawing/2014/main" id="{06526CAF-7F2C-885A-5E64-20408569E7E9}"/>
              </a:ext>
            </a:extLst>
          </p:cNvPr>
          <p:cNvSpPr/>
          <p:nvPr userDrawn="1"/>
        </p:nvSpPr>
        <p:spPr>
          <a:xfrm>
            <a:off x="5437424" y="4867275"/>
            <a:ext cx="11821876" cy="0"/>
          </a:xfrm>
          <a:prstGeom prst="line">
            <a:avLst/>
          </a:prstGeom>
          <a:ln w="9525" cap="flat">
            <a:solidFill>
              <a:srgbClr val="804F3B"/>
            </a:solidFill>
            <a:prstDash val="solid"/>
            <a:headEnd type="none" w="sm" len="sm"/>
            <a:tailEnd type="none" w="sm" len="sm"/>
          </a:ln>
        </p:spPr>
      </p:sp>
      <p:sp>
        <p:nvSpPr>
          <p:cNvPr id="19" name="AutoShape 15">
            <a:extLst>
              <a:ext uri="{FF2B5EF4-FFF2-40B4-BE49-F238E27FC236}">
                <a16:creationId xmlns:a16="http://schemas.microsoft.com/office/drawing/2014/main" id="{DA054D38-204E-FEB6-B011-B3EA4F7DCDC8}"/>
              </a:ext>
            </a:extLst>
          </p:cNvPr>
          <p:cNvSpPr/>
          <p:nvPr userDrawn="1"/>
        </p:nvSpPr>
        <p:spPr>
          <a:xfrm rot="5400000">
            <a:off x="7277197" y="4837811"/>
            <a:ext cx="7627747" cy="0"/>
          </a:xfrm>
          <a:prstGeom prst="line">
            <a:avLst/>
          </a:prstGeom>
          <a:ln w="9525" cap="flat">
            <a:solidFill>
              <a:srgbClr val="804F3B"/>
            </a:solidFill>
            <a:prstDash val="solid"/>
            <a:headEnd type="none" w="sm" len="sm"/>
            <a:tailEnd type="none" w="sm" len="sm"/>
          </a:ln>
        </p:spPr>
      </p:sp>
      <p:sp>
        <p:nvSpPr>
          <p:cNvPr id="21" name="Freeform 4">
            <a:extLst>
              <a:ext uri="{FF2B5EF4-FFF2-40B4-BE49-F238E27FC236}">
                <a16:creationId xmlns:a16="http://schemas.microsoft.com/office/drawing/2014/main" id="{FA166EEF-F207-1FF9-84BE-F04E75B5AB54}"/>
              </a:ext>
            </a:extLst>
          </p:cNvPr>
          <p:cNvSpPr/>
          <p:nvPr userDrawn="1"/>
        </p:nvSpPr>
        <p:spPr>
          <a:xfrm>
            <a:off x="0" y="1088794"/>
            <a:ext cx="228600" cy="1028700"/>
          </a:xfrm>
          <a:custGeom>
            <a:avLst/>
            <a:gdLst/>
            <a:ahLst/>
            <a:cxnLst/>
            <a:rect l="l" t="t" r="r" b="b"/>
            <a:pathLst>
              <a:path w="12372622" h="695960">
                <a:moveTo>
                  <a:pt x="0" y="0"/>
                </a:moveTo>
                <a:lnTo>
                  <a:pt x="12372622" y="0"/>
                </a:lnTo>
                <a:lnTo>
                  <a:pt x="12372622" y="695960"/>
                </a:lnTo>
                <a:lnTo>
                  <a:pt x="0" y="695960"/>
                </a:lnTo>
                <a:close/>
              </a:path>
            </a:pathLst>
          </a:custGeom>
          <a:solidFill>
            <a:srgbClr val="03A9C5"/>
          </a:solidFill>
        </p:spPr>
        <p:txBody>
          <a:bodyPr/>
          <a:lstStyle/>
          <a:p>
            <a:endParaRPr lang="en-US"/>
          </a:p>
        </p:txBody>
      </p:sp>
      <p:sp>
        <p:nvSpPr>
          <p:cNvPr id="22" name="Title Placeholder 1">
            <a:extLst>
              <a:ext uri="{FF2B5EF4-FFF2-40B4-BE49-F238E27FC236}">
                <a16:creationId xmlns:a16="http://schemas.microsoft.com/office/drawing/2014/main" id="{8C06BC41-3383-FB1A-79F0-7BE6D5C167E4}"/>
              </a:ext>
            </a:extLst>
          </p:cNvPr>
          <p:cNvSpPr>
            <a:spLocks noGrp="1"/>
          </p:cNvSpPr>
          <p:nvPr>
            <p:ph type="title" hasCustomPrompt="1"/>
          </p:nvPr>
        </p:nvSpPr>
        <p:spPr>
          <a:xfrm>
            <a:off x="685800" y="1088794"/>
            <a:ext cx="3963956" cy="7559906"/>
          </a:xfrm>
          <a:prstGeom prst="rect">
            <a:avLst/>
          </a:prstGeom>
        </p:spPr>
        <p:txBody>
          <a:bodyPr vert="horz" lIns="91440" tIns="45720" rIns="91440" bIns="45720" rtlCol="0" anchor="t">
            <a:normAutofit/>
          </a:bodyPr>
          <a:lstStyle>
            <a:lvl1pPr algn="l">
              <a:defRPr sz="2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the content</a:t>
            </a:r>
          </a:p>
        </p:txBody>
      </p:sp>
      <p:sp>
        <p:nvSpPr>
          <p:cNvPr id="4" name="Slide Number Placeholder 5">
            <a:extLst>
              <a:ext uri="{FF2B5EF4-FFF2-40B4-BE49-F238E27FC236}">
                <a16:creationId xmlns:a16="http://schemas.microsoft.com/office/drawing/2014/main" id="{4BD529EA-43AD-14BD-AC8B-A8DF0D8C1D04}"/>
              </a:ext>
            </a:extLst>
          </p:cNvPr>
          <p:cNvSpPr>
            <a:spLocks noGrp="1"/>
          </p:cNvSpPr>
          <p:nvPr>
            <p:ph type="sldNum" sz="quarter" idx="12"/>
          </p:nvPr>
        </p:nvSpPr>
        <p:spPr>
          <a:xfrm>
            <a:off x="15475526" y="9563099"/>
            <a:ext cx="2133600" cy="458238"/>
          </a:xfrm>
        </p:spPr>
        <p:txBody>
          <a:bodyPr/>
          <a:lstStyle>
            <a:lvl1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B6F15528-21DE-4FAA-801E-634DDDAF4B2B}" type="slidenum">
              <a:rPr lang="en-US" smtClean="0"/>
              <a:pPr/>
              <a:t>‹#›</a:t>
            </a:fld>
            <a:endParaRPr lang="en-US"/>
          </a:p>
        </p:txBody>
      </p:sp>
      <p:sp>
        <p:nvSpPr>
          <p:cNvPr id="5" name="TextBox 4">
            <a:extLst>
              <a:ext uri="{FF2B5EF4-FFF2-40B4-BE49-F238E27FC236}">
                <a16:creationId xmlns:a16="http://schemas.microsoft.com/office/drawing/2014/main" id="{0C7B0C91-C5E9-627E-5A1A-7E18333FBDB4}"/>
              </a:ext>
            </a:extLst>
          </p:cNvPr>
          <p:cNvSpPr txBox="1"/>
          <p:nvPr userDrawn="1"/>
        </p:nvSpPr>
        <p:spPr>
          <a:xfrm>
            <a:off x="678874" y="9745661"/>
            <a:ext cx="8686800" cy="276999"/>
          </a:xfrm>
          <a:prstGeom prst="rect">
            <a:avLst/>
          </a:prstGeom>
          <a:noFill/>
        </p:spPr>
        <p:txBody>
          <a:bodyPr wrap="square" rtlCol="0">
            <a:spAutoFit/>
          </a:bodyPr>
          <a:lstStyle/>
          <a:p>
            <a:pPr rtl="0"/>
            <a:r>
              <a:rPr lang="en-US" sz="1200" b="0" i="0">
                <a:solidFill>
                  <a:schemeClr val="bg1"/>
                </a:solidFill>
                <a:effectLst/>
                <a:latin typeface="Open Sans" panose="020B0606030504020204" pitchFamily="34" charset="0"/>
              </a:rPr>
              <a:t>Proprietary &amp; Confidential, </a:t>
            </a:r>
            <a:r>
              <a:rPr lang="en-US" sz="1200" b="0" i="0" err="1">
                <a:solidFill>
                  <a:schemeClr val="bg1"/>
                </a:solidFill>
                <a:effectLst/>
                <a:latin typeface="Open Sans" panose="020B0606030504020204" pitchFamily="34" charset="0"/>
              </a:rPr>
              <a:t>Serentica</a:t>
            </a:r>
            <a:r>
              <a:rPr lang="en-US" sz="1200" b="0" i="0">
                <a:solidFill>
                  <a:schemeClr val="bg1"/>
                </a:solidFill>
                <a:effectLst/>
                <a:latin typeface="Open Sans" panose="020B0606030504020204" pitchFamily="34" charset="0"/>
              </a:rPr>
              <a:t> Renewables</a:t>
            </a:r>
            <a:endParaRPr lang="en-US" sz="1200" i="1">
              <a:solidFill>
                <a:schemeClr val="bg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0CB7B317-463B-3BFC-C224-32B162F8E401}"/>
              </a:ext>
            </a:extLst>
          </p:cNvPr>
          <p:cNvSpPr/>
          <p:nvPr userDrawn="1"/>
        </p:nvSpPr>
        <p:spPr>
          <a:xfrm>
            <a:off x="0" y="9274443"/>
            <a:ext cx="18288000" cy="1028700"/>
          </a:xfrm>
          <a:custGeom>
            <a:avLst/>
            <a:gdLst/>
            <a:ahLst/>
            <a:cxnLst/>
            <a:rect l="l" t="t" r="r" b="b"/>
            <a:pathLst>
              <a:path w="12372622" h="695960">
                <a:moveTo>
                  <a:pt x="0" y="0"/>
                </a:moveTo>
                <a:lnTo>
                  <a:pt x="12372622" y="0"/>
                </a:lnTo>
                <a:lnTo>
                  <a:pt x="12372622" y="695960"/>
                </a:lnTo>
                <a:lnTo>
                  <a:pt x="0" y="695960"/>
                </a:lnTo>
                <a:close/>
              </a:path>
            </a:pathLst>
          </a:custGeom>
          <a:solidFill>
            <a:srgbClr val="22A3B4"/>
          </a:solidFill>
        </p:spPr>
        <p:txBody>
          <a:bodyPr/>
          <a:lstStyle/>
          <a:p>
            <a:endParaRPr lang="en-US"/>
          </a:p>
        </p:txBody>
      </p:sp>
      <p:pic>
        <p:nvPicPr>
          <p:cNvPr id="7" name="Picture 6">
            <a:extLst>
              <a:ext uri="{FF2B5EF4-FFF2-40B4-BE49-F238E27FC236}">
                <a16:creationId xmlns:a16="http://schemas.microsoft.com/office/drawing/2014/main" id="{FDE527A9-30D3-A365-6908-DEAC4418F1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4800" y="9312479"/>
            <a:ext cx="1752600" cy="505534"/>
          </a:xfrm>
          <a:prstGeom prst="rect">
            <a:avLst/>
          </a:prstGeom>
        </p:spPr>
      </p:pic>
      <p:sp>
        <p:nvSpPr>
          <p:cNvPr id="8" name="TextBox 2">
            <a:extLst>
              <a:ext uri="{FF2B5EF4-FFF2-40B4-BE49-F238E27FC236}">
                <a16:creationId xmlns:a16="http://schemas.microsoft.com/office/drawing/2014/main" id="{C8271AA9-3EF3-6F41-CCED-E18A7DCA630B}"/>
              </a:ext>
            </a:extLst>
          </p:cNvPr>
          <p:cNvSpPr txBox="1"/>
          <p:nvPr userDrawn="1"/>
        </p:nvSpPr>
        <p:spPr>
          <a:xfrm>
            <a:off x="2776554" y="4073944"/>
            <a:ext cx="12734892" cy="1695734"/>
          </a:xfrm>
          <a:prstGeom prst="rect">
            <a:avLst/>
          </a:prstGeom>
        </p:spPr>
        <p:txBody>
          <a:bodyPr lIns="0" tIns="0" rIns="0" bIns="0" rtlCol="0" anchor="ctr">
            <a:spAutoFit/>
          </a:bodyPr>
          <a:lstStyle/>
          <a:p>
            <a:pPr algn="ctr">
              <a:lnSpc>
                <a:spcPts val="12761"/>
              </a:lnSpc>
            </a:pPr>
            <a:endParaRPr lang="en-US" sz="12761" dirty="0">
              <a:solidFill>
                <a:srgbClr val="22A3B4"/>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a:hlinkClick r:id="rId3"/>
            <a:extLst>
              <a:ext uri="{FF2B5EF4-FFF2-40B4-BE49-F238E27FC236}">
                <a16:creationId xmlns:a16="http://schemas.microsoft.com/office/drawing/2014/main" id="{645B6A49-6FC6-B7A3-7208-9AB18CB4C96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246597" y="9563131"/>
            <a:ext cx="495300" cy="495300"/>
          </a:xfrm>
          <a:prstGeom prst="rect">
            <a:avLst/>
          </a:prstGeom>
        </p:spPr>
      </p:pic>
      <p:pic>
        <p:nvPicPr>
          <p:cNvPr id="10" name="Picture 9">
            <a:hlinkClick r:id="rId5"/>
            <a:extLst>
              <a:ext uri="{FF2B5EF4-FFF2-40B4-BE49-F238E27FC236}">
                <a16:creationId xmlns:a16="http://schemas.microsoft.com/office/drawing/2014/main" id="{B677F8BF-9EF1-79CA-4A8A-6B985B94D24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729194" y="9542042"/>
            <a:ext cx="495300" cy="495300"/>
          </a:xfrm>
          <a:prstGeom prst="rect">
            <a:avLst/>
          </a:prstGeom>
        </p:spPr>
      </p:pic>
      <p:pic>
        <p:nvPicPr>
          <p:cNvPr id="11" name="Picture 10">
            <a:hlinkClick r:id="rId7"/>
            <a:extLst>
              <a:ext uri="{FF2B5EF4-FFF2-40B4-BE49-F238E27FC236}">
                <a16:creationId xmlns:a16="http://schemas.microsoft.com/office/drawing/2014/main" id="{23C93227-4B5E-5A01-F305-C9B24794456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5211791" y="9542042"/>
            <a:ext cx="495300" cy="495300"/>
          </a:xfrm>
          <a:prstGeom prst="rect">
            <a:avLst/>
          </a:prstGeom>
        </p:spPr>
      </p:pic>
      <p:pic>
        <p:nvPicPr>
          <p:cNvPr id="12" name="Picture 11">
            <a:hlinkClick r:id="rId9"/>
            <a:extLst>
              <a:ext uri="{FF2B5EF4-FFF2-40B4-BE49-F238E27FC236}">
                <a16:creationId xmlns:a16="http://schemas.microsoft.com/office/drawing/2014/main" id="{00195414-A2FF-F882-412B-1FA031D8AA79}"/>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6764000" y="9524999"/>
            <a:ext cx="495300" cy="495300"/>
          </a:xfrm>
          <a:prstGeom prst="rect">
            <a:avLst/>
          </a:prstGeom>
        </p:spPr>
      </p:pic>
      <p:sp>
        <p:nvSpPr>
          <p:cNvPr id="14" name="TextBox 13">
            <a:extLst>
              <a:ext uri="{FF2B5EF4-FFF2-40B4-BE49-F238E27FC236}">
                <a16:creationId xmlns:a16="http://schemas.microsoft.com/office/drawing/2014/main" id="{F17CB357-ABB7-2F7E-9250-F242EAA61362}"/>
              </a:ext>
            </a:extLst>
          </p:cNvPr>
          <p:cNvSpPr txBox="1"/>
          <p:nvPr userDrawn="1"/>
        </p:nvSpPr>
        <p:spPr>
          <a:xfrm>
            <a:off x="4329295" y="9818013"/>
            <a:ext cx="9144000" cy="430887"/>
          </a:xfrm>
          <a:prstGeom prst="rect">
            <a:avLst/>
          </a:prstGeom>
          <a:noFill/>
        </p:spPr>
        <p:txBody>
          <a:bodyPr wrap="square">
            <a:spAutoFit/>
          </a:bodyPr>
          <a:lstStyle/>
          <a:p>
            <a:pPr algn="ctr" fontAlgn="base"/>
            <a:r>
              <a:rPr lang="en-IN" sz="1100" b="0" i="0" u="none" strike="noStrike">
                <a:solidFill>
                  <a:srgbClr val="FFFFFF"/>
                </a:solidFill>
                <a:effectLst/>
                <a:latin typeface="Open Sans" panose="020B0606030504020204" pitchFamily="34" charset="0"/>
              </a:rPr>
              <a:t>DLF Cyber Park, Block B, 9th Floor, Udyog </a:t>
            </a:r>
            <a:r>
              <a:rPr lang="en-IN" sz="1100" b="0" i="0" u="none" strike="noStrike" err="1">
                <a:solidFill>
                  <a:srgbClr val="FFFFFF"/>
                </a:solidFill>
                <a:effectLst/>
                <a:latin typeface="Open Sans" panose="020B0606030504020204" pitchFamily="34" charset="0"/>
              </a:rPr>
              <a:t>Vihar</a:t>
            </a:r>
            <a:r>
              <a:rPr lang="en-IN" sz="1100" b="0" i="0" u="none" strike="noStrike">
                <a:solidFill>
                  <a:srgbClr val="FFFFFF"/>
                </a:solidFill>
                <a:effectLst/>
                <a:latin typeface="Open Sans" panose="020B0606030504020204" pitchFamily="34" charset="0"/>
              </a:rPr>
              <a:t>,</a:t>
            </a:r>
            <a:endParaRPr lang="en-IN" sz="1100" b="0" i="0" u="none" strike="noStrike">
              <a:effectLst/>
            </a:endParaRPr>
          </a:p>
          <a:p>
            <a:pPr algn="ctr" fontAlgn="base"/>
            <a:r>
              <a:rPr lang="en-IN" sz="1100" b="0" i="0" u="none" strike="noStrike">
                <a:solidFill>
                  <a:srgbClr val="FFFFFF"/>
                </a:solidFill>
                <a:effectLst/>
                <a:latin typeface="Open Sans" panose="020B0606030504020204" pitchFamily="34" charset="0"/>
              </a:rPr>
              <a:t>Phase III, Sector-20, Gurugram, Haryana, India - 122008</a:t>
            </a:r>
            <a:endParaRPr lang="en-IN" sz="1100" b="0" i="0" u="none" strike="noStrike">
              <a:effectLst/>
            </a:endParaRPr>
          </a:p>
        </p:txBody>
      </p:sp>
      <p:sp>
        <p:nvSpPr>
          <p:cNvPr id="16" name="TextBox 15">
            <a:extLst>
              <a:ext uri="{FF2B5EF4-FFF2-40B4-BE49-F238E27FC236}">
                <a16:creationId xmlns:a16="http://schemas.microsoft.com/office/drawing/2014/main" id="{A513D27A-1A62-63FA-36A1-FDDF4FD6CDE5}"/>
              </a:ext>
            </a:extLst>
          </p:cNvPr>
          <p:cNvSpPr txBox="1"/>
          <p:nvPr userDrawn="1"/>
        </p:nvSpPr>
        <p:spPr>
          <a:xfrm>
            <a:off x="1025647" y="9563100"/>
            <a:ext cx="3033895" cy="430887"/>
          </a:xfrm>
          <a:prstGeom prst="rect">
            <a:avLst/>
          </a:prstGeom>
          <a:noFill/>
        </p:spPr>
        <p:txBody>
          <a:bodyPr wrap="square">
            <a:spAutoFit/>
          </a:bodyPr>
          <a:lstStyle/>
          <a:p>
            <a:r>
              <a:rPr lang="en-IN" sz="1100" b="0" i="0" u="none">
                <a:solidFill>
                  <a:srgbClr val="FFFFFF"/>
                </a:solidFill>
                <a:effectLst/>
                <a:latin typeface="Open Sans" panose="020B0606030504020204" pitchFamily="34" charset="0"/>
              </a:rPr>
              <a:t>Contact: </a:t>
            </a:r>
            <a:r>
              <a:rPr lang="en-IN" sz="1100" b="1" i="0" u="none">
                <a:solidFill>
                  <a:srgbClr val="FFFFFF"/>
                </a:solidFill>
                <a:effectLst/>
                <a:latin typeface="Open Sans" panose="020B0606030504020204" pitchFamily="34" charset="0"/>
              </a:rPr>
              <a:t>0124 4562 000</a:t>
            </a:r>
          </a:p>
          <a:p>
            <a:r>
              <a:rPr lang="en-IN" sz="1100" b="0" i="0" u="none">
                <a:solidFill>
                  <a:srgbClr val="FFFFFF"/>
                </a:solidFill>
                <a:effectLst/>
                <a:latin typeface="Open Sans" panose="020B0606030504020204" pitchFamily="34" charset="0"/>
              </a:rPr>
              <a:t>Email: </a:t>
            </a:r>
            <a:r>
              <a:rPr lang="en-IN" sz="1100" b="1" i="0" u="sng" err="1">
                <a:solidFill>
                  <a:srgbClr val="FFFFFF"/>
                </a:solidFill>
                <a:effectLst/>
                <a:latin typeface="Open Sans" panose="020B0606030504020204" pitchFamily="34" charset="0"/>
              </a:rPr>
              <a:t>contact@serenticaglobal.com</a:t>
            </a:r>
            <a:endParaRPr lang="en-US" sz="1100" b="1"/>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7" name="Footer Placeholder 6">
            <a:extLst>
              <a:ext uri="{FF2B5EF4-FFF2-40B4-BE49-F238E27FC236}">
                <a16:creationId xmlns:a16="http://schemas.microsoft.com/office/drawing/2014/main" id="{5F331C50-719E-560C-D701-48D5B2A3F2F9}"/>
              </a:ext>
            </a:extLst>
          </p:cNvPr>
          <p:cNvSpPr>
            <a:spLocks noGrp="1"/>
          </p:cNvSpPr>
          <p:nvPr>
            <p:ph type="ftr" sz="quarter" idx="3"/>
          </p:nvPr>
        </p:nvSpPr>
        <p:spPr>
          <a:xfrm>
            <a:off x="6057900" y="9534525"/>
            <a:ext cx="6172200" cy="54768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5" name="Picture 4">
            <a:extLst>
              <a:ext uri="{FF2B5EF4-FFF2-40B4-BE49-F238E27FC236}">
                <a16:creationId xmlns:a16="http://schemas.microsoft.com/office/drawing/2014/main" id="{6D95609B-7256-E2FD-3D9B-980FF0E92694}"/>
              </a:ext>
            </a:extLst>
          </p:cNvPr>
          <p:cNvPicPr>
            <a:picLocks noChangeAspect="1"/>
          </p:cNvPicPr>
          <p:nvPr userDrawn="1"/>
        </p:nvPicPr>
        <p:blipFill>
          <a:blip r:embed="rId13" cstate="print">
            <a:alphaModFix amt="50000"/>
            <a:extLst>
              <a:ext uri="{28A0092B-C50C-407E-A947-70E740481C1C}">
                <a14:useLocalDpi xmlns:a14="http://schemas.microsoft.com/office/drawing/2010/main" val="0"/>
              </a:ext>
            </a:extLst>
          </a:blip>
          <a:stretch>
            <a:fillRect/>
          </a:stretch>
        </p:blipFill>
        <p:spPr>
          <a:xfrm>
            <a:off x="15947301" y="274638"/>
            <a:ext cx="1898739" cy="54768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6" r:id="rId4"/>
    <p:sldLayoutId id="2147483651" r:id="rId5"/>
    <p:sldLayoutId id="2147483652" r:id="rId6"/>
    <p:sldLayoutId id="2147483653" r:id="rId7"/>
    <p:sldLayoutId id="2147483654" r:id="rId8"/>
    <p:sldLayoutId id="2147483655" r:id="rId9"/>
    <p:sldLayoutId id="2147483661" r:id="rId10"/>
    <p:sldLayoutId id="2147483664" r:id="rId11"/>
  </p:sldLayoutIdLst>
  <p:hf hdr="0" ftr="0" dt="0"/>
  <p:txStyles>
    <p:titleStyle>
      <a:lvl1pPr algn="l" defTabSz="914400" rtl="0" eaLnBrk="1" latinLnBrk="0" hangingPunct="1">
        <a:spcBef>
          <a:spcPct val="0"/>
        </a:spcBef>
        <a:buNone/>
        <a:defRPr lang="en-US" sz="3200" b="1" kern="1200" dirty="0">
          <a:solidFill>
            <a:srgbClr val="22A3B4"/>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SzPct val="70000"/>
        <a:buFont typeface="Courier New" panose="02070309020205020404" pitchFamily="49" charset="0"/>
        <a:buChar char="o"/>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F69DB37D-2EE4-1669-63C8-558C526C32EC}"/>
              </a:ext>
            </a:extLst>
          </p:cNvPr>
          <p:cNvSpPr/>
          <p:nvPr userDrawn="1"/>
        </p:nvSpPr>
        <p:spPr>
          <a:xfrm>
            <a:off x="0" y="2590800"/>
            <a:ext cx="18288000" cy="5105400"/>
          </a:xfrm>
          <a:custGeom>
            <a:avLst/>
            <a:gdLst/>
            <a:ahLst/>
            <a:cxnLst/>
            <a:rect l="l" t="t" r="r" b="b"/>
            <a:pathLst>
              <a:path w="12372622" h="695960">
                <a:moveTo>
                  <a:pt x="0" y="0"/>
                </a:moveTo>
                <a:lnTo>
                  <a:pt x="12372622" y="0"/>
                </a:lnTo>
                <a:lnTo>
                  <a:pt x="12372622" y="695960"/>
                </a:lnTo>
                <a:lnTo>
                  <a:pt x="0" y="695960"/>
                </a:lnTo>
                <a:close/>
              </a:path>
            </a:pathLst>
          </a:custGeom>
          <a:solidFill>
            <a:srgbClr val="22A3B4"/>
          </a:solidFill>
        </p:spPr>
        <p:txBody>
          <a:bodyPr/>
          <a:lstStyle/>
          <a:p>
            <a:endParaRPr lang="en-US"/>
          </a:p>
        </p:txBody>
      </p:sp>
    </p:spTree>
    <p:extLst>
      <p:ext uri="{BB962C8B-B14F-4D97-AF65-F5344CB8AC3E}">
        <p14:creationId xmlns:p14="http://schemas.microsoft.com/office/powerpoint/2010/main" val="1241275039"/>
      </p:ext>
    </p:extLst>
  </p:cSld>
  <p:clrMap bg1="lt1" tx1="dk1" bg2="lt2" tx2="dk2" accent1="accent1" accent2="accent2" accent3="accent3" accent4="accent4" accent5="accent5" accent6="accent6" hlink="hlink" folHlink="folHlink"/>
  <p:sldLayoutIdLst>
    <p:sldLayoutId id="2147483663"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71ECF-DA06-9F07-C59C-EC29C547024D}"/>
              </a:ext>
            </a:extLst>
          </p:cNvPr>
          <p:cNvSpPr>
            <a:spLocks noGrp="1"/>
          </p:cNvSpPr>
          <p:nvPr>
            <p:ph type="title"/>
          </p:nvPr>
        </p:nvSpPr>
        <p:spPr>
          <a:xfrm>
            <a:off x="457199" y="3412273"/>
            <a:ext cx="14530039" cy="3434575"/>
          </a:xfrm>
        </p:spPr>
        <p:txBody>
          <a:bodyPr>
            <a:normAutofit/>
          </a:bodyPr>
          <a:lstStyle/>
          <a:p>
            <a:r>
              <a:rPr lang="en-US" sz="2800" b="0" dirty="0">
                <a:latin typeface="Poppins" panose="00000500000000000000" pitchFamily="2" charset="0"/>
              </a:rPr>
              <a:t>C</a:t>
            </a:r>
            <a:r>
              <a:rPr lang="en-US" sz="2800" b="0" i="0" dirty="0">
                <a:effectLst/>
                <a:latin typeface="Poppins" panose="00000500000000000000" pitchFamily="2" charset="0"/>
              </a:rPr>
              <a:t>omments and suggestions on the draft CERC(</a:t>
            </a:r>
            <a:r>
              <a:rPr lang="en-US" sz="2800" b="0" dirty="0">
                <a:latin typeface="Poppins" panose="00000500000000000000" pitchFamily="2" charset="0"/>
              </a:rPr>
              <a:t>DSM First Amendment</a:t>
            </a:r>
            <a:r>
              <a:rPr lang="en-US" sz="2800" b="0" i="0" dirty="0">
                <a:effectLst/>
                <a:latin typeface="Poppins" panose="00000500000000000000" pitchFamily="2" charset="0"/>
              </a:rPr>
              <a:t>) Regulations, 2024.</a:t>
            </a:r>
            <a:br>
              <a:rPr lang="en-US" sz="4400" dirty="0"/>
            </a:br>
            <a:endParaRPr lang="en-US" dirty="0"/>
          </a:p>
        </p:txBody>
      </p:sp>
    </p:spTree>
    <p:extLst>
      <p:ext uri="{BB962C8B-B14F-4D97-AF65-F5344CB8AC3E}">
        <p14:creationId xmlns:p14="http://schemas.microsoft.com/office/powerpoint/2010/main" val="3739416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105ADCD-5650-4A97-25F5-F766AFAA07EA}"/>
              </a:ext>
            </a:extLst>
          </p:cNvPr>
          <p:cNvSpPr txBox="1"/>
          <p:nvPr/>
        </p:nvSpPr>
        <p:spPr>
          <a:xfrm>
            <a:off x="679450" y="1091969"/>
            <a:ext cx="15163800" cy="1331125"/>
          </a:xfrm>
          <a:prstGeom prst="rect">
            <a:avLst/>
          </a:prstGeom>
        </p:spPr>
        <p:txBody>
          <a:bodyPr vert="horz" lIns="91440" tIns="45720" rIns="91440" bIns="45720" rtlCol="0" anchor="t">
            <a:normAutofit/>
          </a:bodyPr>
          <a:lstStyle/>
          <a:p>
            <a:pPr>
              <a:spcBef>
                <a:spcPct val="0"/>
              </a:spcBef>
              <a:spcAft>
                <a:spcPts val="900"/>
              </a:spcAft>
            </a:pPr>
            <a:r>
              <a:rPr lang="en-US" sz="3200" b="1" u="sng"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Definition of Contract Price </a:t>
            </a:r>
            <a:endParaRPr lang="en-US" sz="3200" b="1" u="sng" kern="1200"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Slide Number Placeholder 2">
            <a:extLst>
              <a:ext uri="{FF2B5EF4-FFF2-40B4-BE49-F238E27FC236}">
                <a16:creationId xmlns:a16="http://schemas.microsoft.com/office/drawing/2014/main" id="{B325E9DB-CD7B-211E-A3BF-BE4A3582F7BF}"/>
              </a:ext>
            </a:extLst>
          </p:cNvPr>
          <p:cNvSpPr>
            <a:spLocks noGrp="1"/>
          </p:cNvSpPr>
          <p:nvPr>
            <p:ph type="sldNum" sz="quarter" idx="12"/>
          </p:nvPr>
        </p:nvSpPr>
        <p:spPr>
          <a:xfrm>
            <a:off x="15475526" y="9563099"/>
            <a:ext cx="2133600" cy="458238"/>
          </a:xfrm>
        </p:spPr>
        <p:txBody>
          <a:bodyPr vert="horz" lIns="91440" tIns="45720" rIns="91440" bIns="45720" rtlCol="0" anchor="ctr">
            <a:normAutofit/>
          </a:bodyPr>
          <a:lstStyle/>
          <a:p>
            <a:pPr>
              <a:spcAft>
                <a:spcPts val="600"/>
              </a:spcAft>
            </a:pPr>
            <a:fld id="{B6F15528-21DE-4FAA-801E-634DDDAF4B2B}" type="slidenum">
              <a:rPr lang="en-US" smtClean="0"/>
              <a:pPr>
                <a:spcAft>
                  <a:spcPts val="600"/>
                </a:spcAft>
              </a:pPr>
              <a:t>2</a:t>
            </a:fld>
            <a:endParaRPr lang="en-US"/>
          </a:p>
        </p:txBody>
      </p:sp>
      <p:sp>
        <p:nvSpPr>
          <p:cNvPr id="4" name="Content Placeholder 2">
            <a:extLst>
              <a:ext uri="{FF2B5EF4-FFF2-40B4-BE49-F238E27FC236}">
                <a16:creationId xmlns:a16="http://schemas.microsoft.com/office/drawing/2014/main" id="{BFC0DB61-A9C1-C006-ED49-D86783C5F91E}"/>
              </a:ext>
            </a:extLst>
          </p:cNvPr>
          <p:cNvSpPr txBox="1">
            <a:spLocks/>
          </p:cNvSpPr>
          <p:nvPr/>
        </p:nvSpPr>
        <p:spPr>
          <a:xfrm>
            <a:off x="679450" y="2006980"/>
            <a:ext cx="16929100" cy="6646366"/>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SzPct val="70000"/>
              <a:buFont typeface="Courier New" panose="02070309020205020404" pitchFamily="49" charset="0"/>
              <a:buChar char="o"/>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n-IN" sz="2000" b="1" u="sng" dirty="0">
                <a:solidFill>
                  <a:srgbClr val="000000"/>
                </a:solidFill>
                <a:latin typeface="Aptos" panose="020B0004020202020204" pitchFamily="34" charset="0"/>
                <a:ea typeface="Calibri" panose="020F0502020204030204" pitchFamily="34" charset="0"/>
                <a:cs typeface="Calibri" panose="020F0502020204030204" pitchFamily="34" charset="0"/>
              </a:rPr>
              <a:t>Amendment</a:t>
            </a:r>
          </a:p>
          <a:p>
            <a:pPr marL="0" indent="0" algn="just">
              <a:buFont typeface="Arial" pitchFamily="34" charset="0"/>
              <a:buNone/>
            </a:pPr>
            <a:r>
              <a:rPr lang="en-IN" sz="2000" dirty="0">
                <a:solidFill>
                  <a:srgbClr val="000000"/>
                </a:solidFill>
                <a:latin typeface="Aptos" panose="020B0004020202020204" pitchFamily="34" charset="0"/>
                <a:ea typeface="Calibri" panose="020F0502020204030204" pitchFamily="34" charset="0"/>
                <a:cs typeface="Calibri" panose="020F0502020204030204" pitchFamily="34" charset="0"/>
              </a:rPr>
              <a:t>Sub Clause (j) of clause (1) of Regulation 3 of the Principal Regulations shall be substituted as under: </a:t>
            </a:r>
            <a:endParaRPr lang="en-IN" sz="2000" dirty="0">
              <a:solidFill>
                <a:srgbClr val="000000"/>
              </a:solidFill>
              <a:latin typeface="Arial" panose="020B0604020202020204" pitchFamily="34" charset="0"/>
              <a:ea typeface="Calibri" panose="020F0502020204030204" pitchFamily="34" charset="0"/>
            </a:endParaRPr>
          </a:p>
          <a:p>
            <a:pPr marL="0" indent="0" algn="just">
              <a:buFont typeface="Arial" pitchFamily="34" charset="0"/>
              <a:buNone/>
            </a:pPr>
            <a:r>
              <a:rPr lang="en-IN" sz="2000" i="1" dirty="0">
                <a:solidFill>
                  <a:srgbClr val="000000"/>
                </a:solidFill>
                <a:latin typeface="Aptos" panose="020B0004020202020204" pitchFamily="34" charset="0"/>
                <a:ea typeface="Calibri" panose="020F0502020204030204" pitchFamily="34" charset="0"/>
                <a:cs typeface="Calibri" panose="020F0502020204030204" pitchFamily="34" charset="0"/>
              </a:rPr>
              <a:t>“(</a:t>
            </a:r>
            <a:r>
              <a:rPr lang="en-IN" sz="2000" dirty="0">
                <a:latin typeface="Aptos" panose="020B0004020202020204" pitchFamily="34" charset="0"/>
                <a:ea typeface="Calibri" panose="020F0502020204030204" pitchFamily="34" charset="0"/>
                <a:cs typeface="Calibri" panose="020F0502020204030204" pitchFamily="34" charset="0"/>
              </a:rPr>
              <a:t>(j) ‘</a:t>
            </a:r>
            <a:r>
              <a:rPr lang="en-IN" sz="2000" b="1" dirty="0">
                <a:latin typeface="Aptos" panose="020B0004020202020204" pitchFamily="34" charset="0"/>
                <a:ea typeface="Calibri" panose="020F0502020204030204" pitchFamily="34" charset="0"/>
                <a:cs typeface="Calibri" panose="020F0502020204030204" pitchFamily="34" charset="0"/>
              </a:rPr>
              <a:t>Contract rate’</a:t>
            </a:r>
            <a:r>
              <a:rPr lang="en-IN" sz="2000" dirty="0">
                <a:latin typeface="Aptos" panose="020B0004020202020204" pitchFamily="34" charset="0"/>
                <a:ea typeface="Calibri" panose="020F0502020204030204" pitchFamily="34" charset="0"/>
                <a:cs typeface="Calibri" panose="020F0502020204030204" pitchFamily="34" charset="0"/>
              </a:rPr>
              <a:t> means (i) in respect of a WS seller or a MSW Seller or such other entity as applicable, whose  tariff is determined or adopted or approved under Section 62 or Section 63 or Section 86(1)(b) of the Act, Rs/kWh tariff as determined or adopted or approved by the Appropriate Commission; or (ii) in respect of a WS seller or a MSW Seller or such other entity as applicable, whose  tariff is not determined or adopted or approved under Section 62 or Section 63 or Section 86(1)(b) of the Act, and selling power through power exchange(s), the price as discovered in the Power Exchange for the respective transaction; or (iii) </a:t>
            </a:r>
            <a:r>
              <a:rPr lang="en-IN" sz="2000" strike="sngStrike" dirty="0">
                <a:solidFill>
                  <a:srgbClr val="FF0000"/>
                </a:solidFill>
                <a:latin typeface="Aptos" panose="020B0004020202020204" pitchFamily="34" charset="0"/>
                <a:ea typeface="Calibri" panose="020F0502020204030204" pitchFamily="34" charset="0"/>
                <a:cs typeface="Calibri" panose="020F0502020204030204" pitchFamily="34" charset="0"/>
              </a:rPr>
              <a:t>in case of captive consumption of a captive generating plant based on renewable energy sources </a:t>
            </a:r>
            <a:r>
              <a:rPr lang="en-US" sz="2000" i="1" strike="sngStrike" dirty="0">
                <a:solidFill>
                  <a:srgbClr val="FF0000"/>
                </a:solidFill>
                <a:latin typeface="Aptos" panose="020B0004020202020204" pitchFamily="34" charset="0"/>
                <a:ea typeface="Calibri" panose="020F0502020204030204" pitchFamily="34" charset="0"/>
                <a:cs typeface="Calibri" panose="020F0502020204030204" pitchFamily="34" charset="0"/>
              </a:rPr>
              <a:t>in respect of a WS seller or a MSW seller or such other entity as applicable, selling power through open access to a third party or</a:t>
            </a:r>
            <a:r>
              <a:rPr lang="en-IN" sz="2000" dirty="0">
                <a:latin typeface="Aptos" panose="020B0004020202020204" pitchFamily="34" charset="0"/>
                <a:ea typeface="Calibri" panose="020F0502020204030204" pitchFamily="34" charset="0"/>
                <a:cs typeface="Calibri" panose="020F0502020204030204" pitchFamily="34" charset="0"/>
              </a:rPr>
              <a:t>, </a:t>
            </a:r>
            <a:r>
              <a:rPr lang="en-IN" sz="2000" strike="sngStrike" dirty="0">
                <a:solidFill>
                  <a:srgbClr val="FF0000"/>
                </a:solidFill>
                <a:latin typeface="Aptos" panose="020B0004020202020204" pitchFamily="34" charset="0"/>
                <a:ea typeface="Calibri" panose="020F0502020204030204" pitchFamily="34" charset="0"/>
                <a:cs typeface="Calibri" panose="020F0502020204030204" pitchFamily="34" charset="0"/>
              </a:rPr>
              <a:t>the weighted average ACP of the Integrated-Day Ahead Market segments of all Power Exchanges for the respective time block</a:t>
            </a:r>
            <a:r>
              <a:rPr lang="en-IN" sz="2000" dirty="0">
                <a:latin typeface="Aptos" panose="020B0004020202020204" pitchFamily="34" charset="0"/>
                <a:ea typeface="Calibri" panose="020F0502020204030204" pitchFamily="34" charset="0"/>
                <a:cs typeface="Calibri" panose="020F0502020204030204" pitchFamily="34" charset="0"/>
              </a:rPr>
              <a:t>; </a:t>
            </a:r>
            <a:r>
              <a:rPr lang="en-IN" sz="2000" b="1" dirty="0">
                <a:latin typeface="Aptos" panose="020B0004020202020204" pitchFamily="34" charset="0"/>
                <a:ea typeface="Calibri" panose="020F0502020204030204" pitchFamily="34" charset="0"/>
                <a:cs typeface="Calibri" panose="020F0502020204030204" pitchFamily="34" charset="0"/>
              </a:rPr>
              <a:t>in case of captive consumption of a captive generating plant </a:t>
            </a:r>
            <a:r>
              <a:rPr lang="en-US" sz="2000" b="1" dirty="0">
                <a:latin typeface="Aptos" panose="020B0004020202020204" pitchFamily="34" charset="0"/>
                <a:ea typeface="Calibri" panose="020F0502020204030204" pitchFamily="34" charset="0"/>
                <a:cs typeface="Calibri" panose="020F0502020204030204" pitchFamily="34" charset="0"/>
              </a:rPr>
              <a:t>based on renewable energy sources in respect of a WS seller or a MSW seller or such other entity as applicable, selling power through open access to a third party, </a:t>
            </a:r>
            <a:r>
              <a:rPr lang="en-IN" sz="2000" b="1" dirty="0">
                <a:latin typeface="Aptos" panose="020B0004020202020204" pitchFamily="34" charset="0"/>
                <a:ea typeface="Calibri" panose="020F0502020204030204" pitchFamily="34" charset="0"/>
                <a:cs typeface="Calibri" panose="020F0502020204030204" pitchFamily="34" charset="0"/>
              </a:rPr>
              <a:t>either of (a) higher of the average REIA</a:t>
            </a:r>
            <a:r>
              <a:rPr lang="en-IN" sz="2000" b="1" dirty="0">
                <a:latin typeface="Aptos" panose="020B0004020202020204" pitchFamily="34" charset="0"/>
                <a:ea typeface="Calibri" panose="020F0502020204030204" pitchFamily="34" charset="0"/>
                <a:cs typeface="Arial" panose="020B0604020202020204" pitchFamily="34" charset="0"/>
              </a:rPr>
              <a:t> price discovered in bids for the month when the renewable energy generating plant for </a:t>
            </a:r>
            <a:r>
              <a:rPr lang="en-IN" sz="2000" b="1" dirty="0">
                <a:latin typeface="Aptos" panose="020B0004020202020204" pitchFamily="34" charset="0"/>
                <a:ea typeface="Calibri" panose="020F0502020204030204" pitchFamily="34" charset="0"/>
                <a:cs typeface="Calibri" panose="020F0502020204030204" pitchFamily="34" charset="0"/>
              </a:rPr>
              <a:t>relevant technology (solar, wind, hybrid etc)</a:t>
            </a:r>
            <a:r>
              <a:rPr lang="en-IN" sz="2000" b="1" dirty="0">
                <a:latin typeface="Aptos" panose="020B0004020202020204" pitchFamily="34" charset="0"/>
                <a:ea typeface="Calibri" panose="020F0502020204030204" pitchFamily="34" charset="0"/>
                <a:cs typeface="Arial" panose="020B0604020202020204" pitchFamily="34" charset="0"/>
              </a:rPr>
              <a:t> are partly or fully  commissioned or the transfer price </a:t>
            </a:r>
            <a:r>
              <a:rPr lang="en-IN" sz="2000" b="1" dirty="0">
                <a:latin typeface="Aptos" panose="020B0004020202020204" pitchFamily="34" charset="0"/>
                <a:ea typeface="Calibri" panose="020F0502020204030204" pitchFamily="34" charset="0"/>
                <a:cs typeface="Calibri" panose="020F0502020204030204" pitchFamily="34" charset="0"/>
              </a:rPr>
              <a:t>agreed between captive parties as mentioned in their transfer pricing agreement or any similar agreement, OR b) average REIA price discovered in bids for each month of relevant technology (solar, wind, hybrid etc) when the renewable energy generating plant is partly or fully  commissioned. For both options a) and b) the REIA price for the month when the capacity is fully commissioned shall be the final REIA price throughout the life of the project  </a:t>
            </a:r>
            <a:r>
              <a:rPr lang="en-IN" sz="2000" dirty="0">
                <a:latin typeface="Aptos" panose="020B0004020202020204" pitchFamily="34" charset="0"/>
                <a:ea typeface="Calibri" panose="020F0502020204030204" pitchFamily="34" charset="0"/>
                <a:cs typeface="Calibri" panose="020F0502020204030204" pitchFamily="34" charset="0"/>
              </a:rPr>
              <a:t>(iv) in case of multiple contracts or transactions including captive consumption, the weighted average of the contract rates of all such contracts or transactions, as the case may be.</a:t>
            </a:r>
            <a:r>
              <a:rPr lang="en-IN" sz="2000" i="1" dirty="0">
                <a:latin typeface="Aptos" panose="020B0004020202020204" pitchFamily="34" charset="0"/>
                <a:ea typeface="Calibri" panose="020F0502020204030204" pitchFamily="34" charset="0"/>
                <a:cs typeface="Calibri" panose="020F0502020204030204" pitchFamily="34" charset="0"/>
              </a:rPr>
              <a:t>.”</a:t>
            </a:r>
          </a:p>
          <a:p>
            <a:pPr marL="0" indent="0" algn="just">
              <a:buFont typeface="Arial" pitchFamily="34" charset="0"/>
              <a:buNone/>
            </a:pPr>
            <a:endParaRPr lang="en-IN" sz="2000" i="1" dirty="0">
              <a:latin typeface="Aptos" panose="020B0004020202020204" pitchFamily="34" charset="0"/>
              <a:ea typeface="Calibri" panose="020F0502020204030204" pitchFamily="34" charset="0"/>
              <a:cs typeface="Calibri" panose="020F0502020204030204" pitchFamily="34" charset="0"/>
            </a:endParaRPr>
          </a:p>
          <a:p>
            <a:pPr marL="0" indent="0" algn="just">
              <a:buFont typeface="Arial" pitchFamily="34" charset="0"/>
              <a:buNone/>
            </a:pPr>
            <a:r>
              <a:rPr lang="en-IN" sz="2000" b="1" u="sng" dirty="0">
                <a:latin typeface="Aptos" panose="020B0004020202020204" pitchFamily="34" charset="0"/>
                <a:ea typeface="Calibri" panose="020F0502020204030204" pitchFamily="34" charset="0"/>
                <a:cs typeface="Calibri" panose="020F0502020204030204" pitchFamily="34" charset="0"/>
              </a:rPr>
              <a:t>Rationale</a:t>
            </a:r>
          </a:p>
          <a:p>
            <a:pPr marL="400050" indent="-400050" algn="just">
              <a:buFont typeface="+mj-lt"/>
              <a:buAutoNum type="romanLcPeriod"/>
            </a:pPr>
            <a:r>
              <a:rPr lang="en-IN" sz="2000" dirty="0">
                <a:latin typeface="Aptos" panose="020B0004020202020204" pitchFamily="34" charset="0"/>
                <a:ea typeface="Calibri" panose="020F0502020204030204" pitchFamily="34" charset="0"/>
                <a:cs typeface="Calibri" panose="020F0502020204030204" pitchFamily="34" charset="0"/>
              </a:rPr>
              <a:t>Huge financial  impact due to fluctuation in ACP (Ranged Rs. 0.98/</a:t>
            </a:r>
            <a:r>
              <a:rPr lang="en-IN" sz="2000" dirty="0" err="1">
                <a:latin typeface="Aptos" panose="020B0004020202020204" pitchFamily="34" charset="0"/>
                <a:ea typeface="Calibri" panose="020F0502020204030204" pitchFamily="34" charset="0"/>
                <a:cs typeface="Calibri" panose="020F0502020204030204" pitchFamily="34" charset="0"/>
              </a:rPr>
              <a:t>kwhr</a:t>
            </a:r>
            <a:r>
              <a:rPr lang="en-IN" sz="2000" dirty="0">
                <a:latin typeface="Aptos" panose="020B0004020202020204" pitchFamily="34" charset="0"/>
                <a:ea typeface="Calibri" panose="020F0502020204030204" pitchFamily="34" charset="0"/>
                <a:cs typeface="Calibri" panose="020F0502020204030204" pitchFamily="34" charset="0"/>
              </a:rPr>
              <a:t> to Rs. 10/</a:t>
            </a:r>
            <a:r>
              <a:rPr lang="en-IN" sz="2000" dirty="0" err="1">
                <a:latin typeface="Aptos" panose="020B0004020202020204" pitchFamily="34" charset="0"/>
                <a:ea typeface="Calibri" panose="020F0502020204030204" pitchFamily="34" charset="0"/>
                <a:cs typeface="Calibri" panose="020F0502020204030204" pitchFamily="34" charset="0"/>
              </a:rPr>
              <a:t>Kwhr</a:t>
            </a:r>
            <a:r>
              <a:rPr lang="en-IN" sz="2000" dirty="0">
                <a:latin typeface="Aptos" panose="020B0004020202020204" pitchFamily="34" charset="0"/>
                <a:ea typeface="Calibri" panose="020F0502020204030204" pitchFamily="34" charset="0"/>
                <a:cs typeface="Calibri" panose="020F0502020204030204" pitchFamily="34" charset="0"/>
              </a:rPr>
              <a:t> on 3rd Sep 2024). </a:t>
            </a:r>
          </a:p>
          <a:p>
            <a:pPr marL="400050" indent="-400050" algn="just">
              <a:buFont typeface="+mj-lt"/>
              <a:buAutoNum type="romanLcPeriod"/>
            </a:pPr>
            <a:r>
              <a:rPr lang="en-IN" sz="2000" dirty="0">
                <a:latin typeface="Aptos" panose="020B0004020202020204" pitchFamily="34" charset="0"/>
                <a:ea typeface="Calibri" panose="020F0502020204030204" pitchFamily="34" charset="0"/>
                <a:cs typeface="Calibri" panose="020F0502020204030204" pitchFamily="34" charset="0"/>
              </a:rPr>
              <a:t>Open access prices highly competitive and aligned to REIA discovered e auction prices </a:t>
            </a:r>
          </a:p>
          <a:p>
            <a:pPr marL="400050" indent="-400050" algn="just">
              <a:buFont typeface="+mj-lt"/>
              <a:buAutoNum type="romanLcPeriod"/>
            </a:pPr>
            <a:r>
              <a:rPr lang="en-IN" sz="2000" dirty="0">
                <a:latin typeface="Aptos" panose="020B0004020202020204" pitchFamily="34" charset="0"/>
                <a:ea typeface="Calibri" panose="020F0502020204030204" pitchFamily="34" charset="0"/>
                <a:cs typeface="Calibri" panose="020F0502020204030204" pitchFamily="34" charset="0"/>
              </a:rPr>
              <a:t>REIA discovered price of comparative technology may be used</a:t>
            </a:r>
          </a:p>
          <a:p>
            <a:pPr marL="400050" indent="-400050" algn="just">
              <a:buFont typeface="+mj-lt"/>
              <a:buAutoNum type="romanLcPeriod"/>
            </a:pPr>
            <a:r>
              <a:rPr lang="en-IN" sz="2000" dirty="0">
                <a:latin typeface="Aptos" panose="020B0004020202020204" pitchFamily="34" charset="0"/>
                <a:ea typeface="Calibri" panose="020F0502020204030204" pitchFamily="34" charset="0"/>
                <a:cs typeface="Calibri" panose="020F0502020204030204" pitchFamily="34" charset="0"/>
              </a:rPr>
              <a:t>Allow for fair and equitable DSM penalty, cost reflective and reasonable and easy to implement</a:t>
            </a:r>
          </a:p>
          <a:p>
            <a:pPr marL="0" indent="0" algn="just">
              <a:buFont typeface="Arial" pitchFamily="34" charset="0"/>
              <a:buNone/>
            </a:pPr>
            <a:endParaRPr lang="en-IN" sz="2000" dirty="0"/>
          </a:p>
        </p:txBody>
      </p:sp>
    </p:spTree>
    <p:extLst>
      <p:ext uri="{BB962C8B-B14F-4D97-AF65-F5344CB8AC3E}">
        <p14:creationId xmlns:p14="http://schemas.microsoft.com/office/powerpoint/2010/main" val="350759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105ADCD-5650-4A97-25F5-F766AFAA07EA}"/>
              </a:ext>
            </a:extLst>
          </p:cNvPr>
          <p:cNvSpPr txBox="1"/>
          <p:nvPr/>
        </p:nvSpPr>
        <p:spPr>
          <a:xfrm>
            <a:off x="679450" y="1091969"/>
            <a:ext cx="15163800" cy="1331125"/>
          </a:xfrm>
          <a:prstGeom prst="rect">
            <a:avLst/>
          </a:prstGeom>
        </p:spPr>
        <p:txBody>
          <a:bodyPr vert="horz" lIns="91440" tIns="45720" rIns="91440" bIns="45720" rtlCol="0" anchor="t">
            <a:normAutofit/>
          </a:bodyPr>
          <a:lstStyle/>
          <a:p>
            <a:pPr>
              <a:spcBef>
                <a:spcPct val="0"/>
              </a:spcBef>
              <a:spcAft>
                <a:spcPts val="900"/>
              </a:spcAft>
            </a:pPr>
            <a:r>
              <a:rPr lang="en-US" sz="3200" b="1" u="sng"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Injection of Infirm Power</a:t>
            </a:r>
            <a:endParaRPr lang="en-US" sz="3200" b="1" u="sng" kern="1200"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Slide Number Placeholder 2">
            <a:extLst>
              <a:ext uri="{FF2B5EF4-FFF2-40B4-BE49-F238E27FC236}">
                <a16:creationId xmlns:a16="http://schemas.microsoft.com/office/drawing/2014/main" id="{B325E9DB-CD7B-211E-A3BF-BE4A3582F7BF}"/>
              </a:ext>
            </a:extLst>
          </p:cNvPr>
          <p:cNvSpPr>
            <a:spLocks noGrp="1"/>
          </p:cNvSpPr>
          <p:nvPr>
            <p:ph type="sldNum" sz="quarter" idx="12"/>
          </p:nvPr>
        </p:nvSpPr>
        <p:spPr>
          <a:xfrm>
            <a:off x="15475526" y="9563099"/>
            <a:ext cx="2133600" cy="458238"/>
          </a:xfrm>
        </p:spPr>
        <p:txBody>
          <a:bodyPr vert="horz" lIns="91440" tIns="45720" rIns="91440" bIns="45720" rtlCol="0" anchor="ctr">
            <a:normAutofit/>
          </a:bodyPr>
          <a:lstStyle/>
          <a:p>
            <a:pPr>
              <a:spcAft>
                <a:spcPts val="600"/>
              </a:spcAft>
            </a:pPr>
            <a:fld id="{B6F15528-21DE-4FAA-801E-634DDDAF4B2B}" type="slidenum">
              <a:rPr lang="en-US" smtClean="0"/>
              <a:pPr>
                <a:spcAft>
                  <a:spcPts val="600"/>
                </a:spcAft>
              </a:pPr>
              <a:t>3</a:t>
            </a:fld>
            <a:endParaRPr lang="en-US"/>
          </a:p>
        </p:txBody>
      </p:sp>
      <p:sp>
        <p:nvSpPr>
          <p:cNvPr id="4" name="Content Placeholder 2">
            <a:extLst>
              <a:ext uri="{FF2B5EF4-FFF2-40B4-BE49-F238E27FC236}">
                <a16:creationId xmlns:a16="http://schemas.microsoft.com/office/drawing/2014/main" id="{0BB3FBBA-662B-7908-6FC9-55A735FEA6EB}"/>
              </a:ext>
            </a:extLst>
          </p:cNvPr>
          <p:cNvSpPr txBox="1">
            <a:spLocks/>
          </p:cNvSpPr>
          <p:nvPr/>
        </p:nvSpPr>
        <p:spPr>
          <a:xfrm>
            <a:off x="679450" y="2033883"/>
            <a:ext cx="16582638" cy="6730976"/>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SzPct val="70000"/>
              <a:buFont typeface="Courier New" panose="02070309020205020404" pitchFamily="49" charset="0"/>
              <a:buChar char="o"/>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n-IN" sz="2400" b="1" u="sng" dirty="0">
                <a:solidFill>
                  <a:srgbClr val="000000"/>
                </a:solidFill>
                <a:latin typeface="Aptos" panose="020B0004020202020204" pitchFamily="34" charset="0"/>
                <a:ea typeface="Calibri" panose="020F0502020204030204" pitchFamily="34" charset="0"/>
                <a:cs typeface="Calibri" panose="020F0502020204030204" pitchFamily="34" charset="0"/>
              </a:rPr>
              <a:t>Amendment</a:t>
            </a:r>
          </a:p>
          <a:p>
            <a:pPr marL="0" indent="0" algn="just">
              <a:buFont typeface="Arial" pitchFamily="34" charset="0"/>
              <a:buNone/>
            </a:pPr>
            <a:r>
              <a:rPr lang="en-IN" sz="2400" dirty="0">
                <a:solidFill>
                  <a:srgbClr val="000000"/>
                </a:solidFill>
                <a:latin typeface="Aptos" panose="020B0004020202020204" pitchFamily="34" charset="0"/>
                <a:ea typeface="Calibri" panose="020F0502020204030204" pitchFamily="34" charset="0"/>
                <a:cs typeface="Calibri" panose="020F0502020204030204" pitchFamily="34" charset="0"/>
              </a:rPr>
              <a:t>Clause (8) of Regulation 8 of the Principal Regulations shall be substituted as under: </a:t>
            </a:r>
            <a:endParaRPr lang="en-IN" sz="2400" dirty="0">
              <a:solidFill>
                <a:srgbClr val="000000"/>
              </a:solidFill>
              <a:latin typeface="Arial" panose="020B0604020202020204" pitchFamily="34" charset="0"/>
              <a:ea typeface="Calibri" panose="020F0502020204030204" pitchFamily="34" charset="0"/>
            </a:endParaRPr>
          </a:p>
          <a:p>
            <a:pPr marL="0" indent="0" algn="just">
              <a:buFont typeface="Arial" pitchFamily="34" charset="0"/>
              <a:buNone/>
            </a:pPr>
            <a:r>
              <a:rPr lang="en-IN" sz="2400" i="1" dirty="0">
                <a:solidFill>
                  <a:srgbClr val="000000"/>
                </a:solidFill>
                <a:latin typeface="Aptos" panose="020B0004020202020204" pitchFamily="34" charset="0"/>
                <a:ea typeface="Calibri" panose="020F0502020204030204" pitchFamily="34" charset="0"/>
                <a:cs typeface="Calibri" panose="020F0502020204030204" pitchFamily="34" charset="0"/>
              </a:rPr>
              <a:t>“(8) The charges for injection of infirm power shall be zero: </a:t>
            </a:r>
            <a:endParaRPr lang="en-IN" sz="2400" i="1" dirty="0">
              <a:solidFill>
                <a:srgbClr val="000000"/>
              </a:solidFill>
              <a:latin typeface="Arial" panose="020B0604020202020204" pitchFamily="34" charset="0"/>
              <a:ea typeface="Calibri" panose="020F0502020204030204" pitchFamily="34" charset="0"/>
            </a:endParaRPr>
          </a:p>
          <a:p>
            <a:pPr marL="0" indent="0" algn="just">
              <a:buFont typeface="Arial" pitchFamily="34" charset="0"/>
              <a:buNone/>
            </a:pPr>
            <a:r>
              <a:rPr lang="en-IN" sz="2400" i="1" dirty="0">
                <a:solidFill>
                  <a:srgbClr val="000000"/>
                </a:solidFill>
                <a:latin typeface="Aptos" panose="020B0004020202020204" pitchFamily="34" charset="0"/>
                <a:ea typeface="Calibri" panose="020F0502020204030204" pitchFamily="34" charset="0"/>
                <a:cs typeface="Calibri" panose="020F0502020204030204" pitchFamily="34" charset="0"/>
              </a:rPr>
              <a:t>Provided that if infirm power is scheduled </a:t>
            </a:r>
            <a:r>
              <a:rPr lang="en-IN" sz="2400" i="1" strike="sngStrike" dirty="0">
                <a:solidFill>
                  <a:srgbClr val="FF0000"/>
                </a:solidFill>
                <a:latin typeface="Aptos" panose="020B0004020202020204" pitchFamily="34" charset="0"/>
                <a:ea typeface="Calibri" panose="020F0502020204030204" pitchFamily="34" charset="0"/>
                <a:cs typeface="Calibri" panose="020F0502020204030204" pitchFamily="34" charset="0"/>
              </a:rPr>
              <a:t>after a</a:t>
            </a:r>
            <a:r>
              <a:rPr lang="en-IN" sz="2400" i="1" dirty="0">
                <a:solidFill>
                  <a:srgbClr val="FF0000"/>
                </a:solidFill>
                <a:latin typeface="Aptos" panose="020B0004020202020204" pitchFamily="34" charset="0"/>
                <a:ea typeface="Calibri" panose="020F0502020204030204" pitchFamily="34" charset="0"/>
                <a:cs typeface="Calibri" panose="020F0502020204030204" pitchFamily="34" charset="0"/>
              </a:rPr>
              <a:t> </a:t>
            </a:r>
            <a:r>
              <a:rPr lang="en-IN" sz="2400" i="1" strike="sngStrike" dirty="0">
                <a:solidFill>
                  <a:srgbClr val="FF0000"/>
                </a:solidFill>
                <a:latin typeface="Aptos" panose="020B0004020202020204" pitchFamily="34" charset="0"/>
                <a:ea typeface="Calibri" panose="020F0502020204030204" pitchFamily="34" charset="0"/>
                <a:cs typeface="Calibri" panose="020F0502020204030204" pitchFamily="34" charset="0"/>
              </a:rPr>
              <a:t>trial run as specified in the Grid Code</a:t>
            </a:r>
            <a:r>
              <a:rPr lang="en-IN" sz="2400" i="1" strike="sngStrike" dirty="0">
                <a:solidFill>
                  <a:srgbClr val="000000"/>
                </a:solidFill>
                <a:latin typeface="Aptos" panose="020B0004020202020204" pitchFamily="34" charset="0"/>
                <a:ea typeface="Calibri" panose="020F0502020204030204" pitchFamily="34" charset="0"/>
                <a:cs typeface="Calibri" panose="020F0502020204030204" pitchFamily="34" charset="0"/>
              </a:rPr>
              <a:t>,</a:t>
            </a:r>
            <a:r>
              <a:rPr lang="en-IN" sz="2400" i="1" dirty="0">
                <a:solidFill>
                  <a:srgbClr val="000000"/>
                </a:solidFill>
                <a:latin typeface="Aptos" panose="020B0004020202020204" pitchFamily="34" charset="0"/>
                <a:ea typeface="Calibri" panose="020F0502020204030204" pitchFamily="34" charset="0"/>
                <a:cs typeface="Calibri" panose="020F0502020204030204" pitchFamily="34" charset="0"/>
              </a:rPr>
              <a:t> the charges for deviation over the scheduled infirm power shall be as applicable for a general seller or WS seller, as the case may be:</a:t>
            </a:r>
            <a:endParaRPr lang="en-IN" sz="2400" i="1" dirty="0">
              <a:solidFill>
                <a:srgbClr val="000000"/>
              </a:solidFill>
              <a:latin typeface="Arial" panose="020B0604020202020204" pitchFamily="34" charset="0"/>
              <a:ea typeface="Calibri" panose="020F0502020204030204" pitchFamily="34" charset="0"/>
            </a:endParaRPr>
          </a:p>
          <a:p>
            <a:pPr marL="0" indent="0" algn="just">
              <a:buFont typeface="Arial" pitchFamily="34" charset="0"/>
              <a:buNone/>
            </a:pPr>
            <a:r>
              <a:rPr lang="en-IN" sz="2400" i="1" dirty="0">
                <a:latin typeface="Aptos" panose="020B0004020202020204" pitchFamily="34" charset="0"/>
                <a:ea typeface="Calibri" panose="020F0502020204030204" pitchFamily="34" charset="0"/>
                <a:cs typeface="Calibri" panose="020F0502020204030204" pitchFamily="34" charset="0"/>
              </a:rPr>
              <a:t>Provided further that when the system frequency, f &gt; 50.05Hz, the charges for deviation of scheduled infirm power by way of over injection by a general seller or WS seller, as the case may be, shall be zero.”</a:t>
            </a:r>
          </a:p>
          <a:p>
            <a:pPr marL="0" indent="0" algn="just">
              <a:buFont typeface="Arial" pitchFamily="34" charset="0"/>
              <a:buNone/>
            </a:pPr>
            <a:endParaRPr lang="en-IN" sz="2400" i="1" dirty="0">
              <a:latin typeface="Aptos" panose="020B0004020202020204" pitchFamily="34" charset="0"/>
              <a:ea typeface="Calibri" panose="020F0502020204030204" pitchFamily="34" charset="0"/>
              <a:cs typeface="Calibri" panose="020F0502020204030204" pitchFamily="34" charset="0"/>
            </a:endParaRPr>
          </a:p>
          <a:p>
            <a:pPr marL="0" indent="0" algn="just">
              <a:buFont typeface="Arial" pitchFamily="34" charset="0"/>
              <a:buNone/>
            </a:pPr>
            <a:r>
              <a:rPr lang="en-IN" sz="2400" b="1" u="sng" dirty="0">
                <a:latin typeface="Aptos" panose="020B0004020202020204" pitchFamily="34" charset="0"/>
                <a:ea typeface="Calibri" panose="020F0502020204030204" pitchFamily="34" charset="0"/>
                <a:cs typeface="Calibri" panose="020F0502020204030204" pitchFamily="34" charset="0"/>
              </a:rPr>
              <a:t>Rationale</a:t>
            </a:r>
          </a:p>
          <a:p>
            <a:pPr marL="400050" indent="-400050" algn="just">
              <a:buFont typeface="+mj-lt"/>
              <a:buAutoNum type="romanLcPeriod"/>
            </a:pPr>
            <a:r>
              <a:rPr lang="en-IN" sz="2400" dirty="0">
                <a:latin typeface="Aptos" panose="020B0004020202020204" pitchFamily="34" charset="0"/>
                <a:ea typeface="Calibri" panose="020F0502020204030204" pitchFamily="34" charset="0"/>
                <a:cs typeface="Calibri" panose="020F0502020204030204" pitchFamily="34" charset="0"/>
              </a:rPr>
              <a:t>Trial Runs commence post FTC approval which requires SCADA interface at RLDC and protection setting approval. </a:t>
            </a:r>
            <a:r>
              <a:rPr lang="en-IN" sz="2400" b="1" dirty="0">
                <a:latin typeface="Aptos" panose="020B0004020202020204" pitchFamily="34" charset="0"/>
                <a:ea typeface="Calibri" panose="020F0502020204030204" pitchFamily="34" charset="0"/>
                <a:cs typeface="Calibri" panose="020F0502020204030204" pitchFamily="34" charset="0"/>
              </a:rPr>
              <a:t>Complete plant visibility till inverter/WTG level.</a:t>
            </a:r>
          </a:p>
          <a:p>
            <a:pPr marL="400050" indent="-400050" algn="just">
              <a:buFont typeface="+mj-lt"/>
              <a:buAutoNum type="romanLcPeriod"/>
            </a:pPr>
            <a:r>
              <a:rPr lang="en-IN" sz="2400" b="1" dirty="0">
                <a:latin typeface="Aptos" panose="020B0004020202020204" pitchFamily="34" charset="0"/>
                <a:ea typeface="Calibri" panose="020F0502020204030204" pitchFamily="34" charset="0"/>
                <a:cs typeface="Calibri" panose="020F0502020204030204" pitchFamily="34" charset="0"/>
              </a:rPr>
              <a:t>Grid Safety supported </a:t>
            </a:r>
            <a:r>
              <a:rPr lang="en-IN" sz="2400" dirty="0">
                <a:latin typeface="Aptos" panose="020B0004020202020204" pitchFamily="34" charset="0"/>
                <a:ea typeface="Calibri" panose="020F0502020204030204" pitchFamily="34" charset="0"/>
                <a:cs typeface="Calibri" panose="020F0502020204030204" pitchFamily="34" charset="0"/>
              </a:rPr>
              <a:t>by sale of infirm power due to DSM penalty cost</a:t>
            </a:r>
          </a:p>
          <a:p>
            <a:pPr marL="400050" indent="-400050" algn="just">
              <a:buFont typeface="+mj-lt"/>
              <a:buAutoNum type="romanLcPeriod"/>
            </a:pPr>
            <a:r>
              <a:rPr lang="en-IN" sz="2400" b="1" dirty="0">
                <a:latin typeface="Aptos" panose="020B0004020202020204" pitchFamily="34" charset="0"/>
                <a:ea typeface="Calibri" panose="020F0502020204030204" pitchFamily="34" charset="0"/>
                <a:cs typeface="Calibri" panose="020F0502020204030204" pitchFamily="34" charset="0"/>
              </a:rPr>
              <a:t>Day ahead availability and schedule </a:t>
            </a:r>
            <a:r>
              <a:rPr lang="en-IN" sz="2400" dirty="0">
                <a:latin typeface="Aptos" panose="020B0004020202020204" pitchFamily="34" charset="0"/>
                <a:ea typeface="Calibri" panose="020F0502020204030204" pitchFamily="34" charset="0"/>
                <a:cs typeface="Calibri" panose="020F0502020204030204" pitchFamily="34" charset="0"/>
              </a:rPr>
              <a:t>given even for inform power not being sold</a:t>
            </a:r>
          </a:p>
          <a:p>
            <a:pPr marL="400050" indent="-400050" algn="just">
              <a:buFont typeface="+mj-lt"/>
              <a:buAutoNum type="romanLcPeriod"/>
            </a:pPr>
            <a:r>
              <a:rPr lang="en-IN" sz="2400" b="1" dirty="0">
                <a:latin typeface="Aptos" panose="020B0004020202020204" pitchFamily="34" charset="0"/>
                <a:ea typeface="Calibri" panose="020F0502020204030204" pitchFamily="34" charset="0"/>
                <a:cs typeface="Calibri" panose="020F0502020204030204" pitchFamily="34" charset="0"/>
              </a:rPr>
              <a:t>NOC from beneficiary </a:t>
            </a:r>
            <a:r>
              <a:rPr lang="en-IN" sz="2400" dirty="0">
                <a:latin typeface="Aptos" panose="020B0004020202020204" pitchFamily="34" charset="0"/>
                <a:ea typeface="Calibri" panose="020F0502020204030204" pitchFamily="34" charset="0"/>
                <a:cs typeface="Calibri" panose="020F0502020204030204" pitchFamily="34" charset="0"/>
              </a:rPr>
              <a:t>obtained before infirm power sale</a:t>
            </a:r>
          </a:p>
          <a:p>
            <a:pPr marL="400050" indent="-400050" algn="just">
              <a:buFont typeface="+mj-lt"/>
              <a:buAutoNum type="romanLcPeriod"/>
            </a:pPr>
            <a:r>
              <a:rPr lang="en-IN" sz="2400" dirty="0">
                <a:latin typeface="Aptos" panose="020B0004020202020204" pitchFamily="34" charset="0"/>
                <a:ea typeface="Calibri" panose="020F0502020204030204" pitchFamily="34" charset="0"/>
                <a:cs typeface="Calibri" panose="020F0502020204030204" pitchFamily="34" charset="0"/>
              </a:rPr>
              <a:t>Infirm power sale allowed a few years back and withdrawal is causing </a:t>
            </a:r>
            <a:r>
              <a:rPr lang="en-IN" sz="2400" b="1" dirty="0">
                <a:latin typeface="Aptos" panose="020B0004020202020204" pitchFamily="34" charset="0"/>
                <a:ea typeface="Calibri" panose="020F0502020204030204" pitchFamily="34" charset="0"/>
                <a:cs typeface="Calibri" panose="020F0502020204030204" pitchFamily="34" charset="0"/>
              </a:rPr>
              <a:t>regulatory uncertainty</a:t>
            </a:r>
          </a:p>
          <a:p>
            <a:pPr marL="0" indent="0" algn="just">
              <a:buFont typeface="Arial" pitchFamily="34" charset="0"/>
              <a:buNone/>
            </a:pPr>
            <a:endParaRPr lang="en-IN" sz="1800" dirty="0">
              <a:latin typeface="Aptos" panose="020B0004020202020204" pitchFamily="34" charset="0"/>
              <a:ea typeface="Calibri" panose="020F0502020204030204" pitchFamily="34" charset="0"/>
              <a:cs typeface="Calibri" panose="020F0502020204030204" pitchFamily="34" charset="0"/>
            </a:endParaRPr>
          </a:p>
          <a:p>
            <a:pPr marL="0" indent="0" algn="just">
              <a:buFont typeface="Arial" pitchFamily="34" charset="0"/>
              <a:buNone/>
            </a:pPr>
            <a:endParaRPr lang="en-IN" dirty="0"/>
          </a:p>
        </p:txBody>
      </p:sp>
    </p:spTree>
    <p:extLst>
      <p:ext uri="{BB962C8B-B14F-4D97-AF65-F5344CB8AC3E}">
        <p14:creationId xmlns:p14="http://schemas.microsoft.com/office/powerpoint/2010/main" val="37507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EEC5739-577F-6BE3-55B1-7DC119B2A277}"/>
              </a:ext>
            </a:extLst>
          </p:cNvPr>
          <p:cNvSpPr>
            <a:spLocks noGrp="1"/>
          </p:cNvSpPr>
          <p:nvPr>
            <p:ph type="title"/>
          </p:nvPr>
        </p:nvSpPr>
        <p:spPr>
          <a:xfrm>
            <a:off x="685800" y="265663"/>
            <a:ext cx="15163800" cy="1331126"/>
          </a:xfrm>
        </p:spPr>
        <p:txBody>
          <a:bodyPr>
            <a:normAutofit fontScale="90000"/>
          </a:bodyPr>
          <a:lstStyle/>
          <a:p>
            <a:r>
              <a:rPr lang="en-IN" i="1" dirty="0">
                <a:latin typeface="Aptos" panose="020B0004020202020204" pitchFamily="34" charset="0"/>
                <a:ea typeface="Calibri" panose="020F0502020204030204" pitchFamily="34" charset="0"/>
                <a:cs typeface="Arial" panose="020B0604020202020204" pitchFamily="34" charset="0"/>
              </a:rPr>
              <a:t>G</a:t>
            </a:r>
            <a:r>
              <a:rPr lang="en-IN" sz="3200" i="1" dirty="0">
                <a:effectLst/>
                <a:latin typeface="Aptos" panose="020B0004020202020204" pitchFamily="34" charset="0"/>
                <a:ea typeface="Calibri" panose="020F0502020204030204" pitchFamily="34" charset="0"/>
                <a:cs typeface="Arial" panose="020B0604020202020204" pitchFamily="34" charset="0"/>
              </a:rPr>
              <a:t>raph showing the fluctuations in Area Clearance Price (ACP) over a single day, divided into 15-minute time intervals</a:t>
            </a:r>
            <a:br>
              <a:rPr lang="en-IN" dirty="0"/>
            </a:br>
            <a:endParaRPr lang="en-US" dirty="0"/>
          </a:p>
        </p:txBody>
      </p:sp>
      <p:sp>
        <p:nvSpPr>
          <p:cNvPr id="3" name="Slide Number Placeholder 2">
            <a:extLst>
              <a:ext uri="{FF2B5EF4-FFF2-40B4-BE49-F238E27FC236}">
                <a16:creationId xmlns:a16="http://schemas.microsoft.com/office/drawing/2014/main" id="{B325E9DB-CD7B-211E-A3BF-BE4A3582F7BF}"/>
              </a:ext>
            </a:extLst>
          </p:cNvPr>
          <p:cNvSpPr>
            <a:spLocks noGrp="1"/>
          </p:cNvSpPr>
          <p:nvPr>
            <p:ph type="sldNum" sz="quarter" idx="12"/>
          </p:nvPr>
        </p:nvSpPr>
        <p:spPr>
          <a:xfrm>
            <a:off x="15475526" y="9563099"/>
            <a:ext cx="2133600" cy="458238"/>
          </a:xfrm>
        </p:spPr>
        <p:txBody>
          <a:bodyPr vert="horz" lIns="91440" tIns="45720" rIns="91440" bIns="45720" rtlCol="0" anchor="ctr">
            <a:normAutofit/>
          </a:bodyPr>
          <a:lstStyle/>
          <a:p>
            <a:pPr>
              <a:spcAft>
                <a:spcPts val="600"/>
              </a:spcAft>
            </a:pPr>
            <a:fld id="{B6F15528-21DE-4FAA-801E-634DDDAF4B2B}" type="slidenum">
              <a:rPr lang="en-US" smtClean="0"/>
              <a:pPr>
                <a:spcAft>
                  <a:spcPts val="600"/>
                </a:spcAft>
              </a:pPr>
              <a:t>4</a:t>
            </a:fld>
            <a:endParaRPr lang="en-US"/>
          </a:p>
        </p:txBody>
      </p:sp>
      <p:pic>
        <p:nvPicPr>
          <p:cNvPr id="4" name="Content Placeholder 3" descr="A graph with numbers and lines&#10;&#10;Description automatically generated">
            <a:extLst>
              <a:ext uri="{FF2B5EF4-FFF2-40B4-BE49-F238E27FC236}">
                <a16:creationId xmlns:a16="http://schemas.microsoft.com/office/drawing/2014/main" id="{7A4B44E7-AFB5-2FA4-7030-DFF7C5F80813}"/>
              </a:ext>
            </a:extLst>
          </p:cNvPr>
          <p:cNvPicPr>
            <a:picLocks noChangeAspect="1"/>
          </p:cNvPicPr>
          <p:nvPr/>
        </p:nvPicPr>
        <p:blipFill>
          <a:blip r:embed="rId2"/>
          <a:stretch>
            <a:fillRect/>
          </a:stretch>
        </p:blipFill>
        <p:spPr>
          <a:xfrm>
            <a:off x="2097492" y="2046049"/>
            <a:ext cx="14086668" cy="7148984"/>
          </a:xfrm>
          <a:prstGeom prst="rect">
            <a:avLst/>
          </a:prstGeom>
          <a:noFill/>
        </p:spPr>
      </p:pic>
    </p:spTree>
    <p:extLst>
      <p:ext uri="{BB962C8B-B14F-4D97-AF65-F5344CB8AC3E}">
        <p14:creationId xmlns:p14="http://schemas.microsoft.com/office/powerpoint/2010/main" val="1678113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D26A5E-A7BB-52C8-7063-990002867B9D}"/>
              </a:ext>
            </a:extLst>
          </p:cNvPr>
          <p:cNvSpPr txBox="1"/>
          <p:nvPr/>
        </p:nvSpPr>
        <p:spPr>
          <a:xfrm>
            <a:off x="16589829" y="9797143"/>
            <a:ext cx="184731" cy="369332"/>
          </a:xfrm>
          <a:prstGeom prst="rect">
            <a:avLst/>
          </a:prstGeom>
          <a:noFill/>
        </p:spPr>
        <p:txBody>
          <a:bodyPr wrap="none" rtlCol="0">
            <a:spAutoFit/>
          </a:bodyPr>
          <a:lstStyle/>
          <a:p>
            <a:endParaRPr lang="en-US"/>
          </a:p>
        </p:txBody>
      </p:sp>
      <p:sp>
        <p:nvSpPr>
          <p:cNvPr id="3" name="TextBox 2">
            <a:extLst>
              <a:ext uri="{FF2B5EF4-FFF2-40B4-BE49-F238E27FC236}">
                <a16:creationId xmlns:a16="http://schemas.microsoft.com/office/drawing/2014/main" id="{CD9D6DFD-2398-6A1B-1F42-B2DFA375E7B2}"/>
              </a:ext>
            </a:extLst>
          </p:cNvPr>
          <p:cNvSpPr txBox="1"/>
          <p:nvPr/>
        </p:nvSpPr>
        <p:spPr>
          <a:xfrm>
            <a:off x="4461387" y="3687097"/>
            <a:ext cx="9365226" cy="1446550"/>
          </a:xfrm>
          <a:prstGeom prst="rect">
            <a:avLst/>
          </a:prstGeom>
          <a:noFill/>
        </p:spPr>
        <p:txBody>
          <a:bodyPr wrap="square" rtlCol="0">
            <a:spAutoFit/>
          </a:bodyPr>
          <a:lstStyle/>
          <a:p>
            <a:pPr algn="ctr"/>
            <a:r>
              <a:rPr lang="en-US" sz="8800" dirty="0">
                <a:solidFill>
                  <a:srgbClr val="04A9C6"/>
                </a:solidFill>
                <a:latin typeface="Open Sans" panose="020B0606030504020204" pitchFamily="34" charset="0"/>
                <a:ea typeface="Open Sans" panose="020B0606030504020204" pitchFamily="34" charset="0"/>
                <a:cs typeface="Open Sans" panose="020B0606030504020204" pitchFamily="34" charset="0"/>
              </a:rPr>
              <a:t>Thank You</a:t>
            </a:r>
          </a:p>
        </p:txBody>
      </p:sp>
    </p:spTree>
    <p:extLst>
      <p:ext uri="{BB962C8B-B14F-4D97-AF65-F5344CB8AC3E}">
        <p14:creationId xmlns:p14="http://schemas.microsoft.com/office/powerpoint/2010/main" val="4251950238"/>
      </p:ext>
    </p:extLst>
  </p:cSld>
  <p:clrMapOvr>
    <a:masterClrMapping/>
  </p:clrMapOvr>
</p:sld>
</file>

<file path=ppt/theme/theme1.xml><?xml version="1.0" encoding="utf-8"?>
<a:theme xmlns:a="http://schemas.openxmlformats.org/drawingml/2006/main" name="Office Theme">
  <a:themeElements>
    <a:clrScheme name="Serentica">
      <a:dk1>
        <a:srgbClr val="000000"/>
      </a:dk1>
      <a:lt1>
        <a:srgbClr val="FFFFFF"/>
      </a:lt1>
      <a:dk2>
        <a:srgbClr val="44546A"/>
      </a:dk2>
      <a:lt2>
        <a:srgbClr val="E7E6E6"/>
      </a:lt2>
      <a:accent1>
        <a:srgbClr val="03A9C5"/>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a8f2945-ac76-471f-a993-df833cf7b5c7">
      <UserInfo>
        <DisplayName>Benoy Varghese</DisplayName>
        <AccountId>68</AccountId>
        <AccountType/>
      </UserInfo>
    </SharedWithUsers>
    <_activity xmlns="5585e2a9-28dd-4dad-8e2c-1e75dcfe1b0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485BF646339614A8C3F05B1DE0C5BE2" ma:contentTypeVersion="15" ma:contentTypeDescription="Create a new document." ma:contentTypeScope="" ma:versionID="f49b8bc70b03c0b9aa21932897f0954f">
  <xsd:schema xmlns:xsd="http://www.w3.org/2001/XMLSchema" xmlns:xs="http://www.w3.org/2001/XMLSchema" xmlns:p="http://schemas.microsoft.com/office/2006/metadata/properties" xmlns:ns3="5585e2a9-28dd-4dad-8e2c-1e75dcfe1b02" xmlns:ns4="4a8f2945-ac76-471f-a993-df833cf7b5c7" targetNamespace="http://schemas.microsoft.com/office/2006/metadata/properties" ma:root="true" ma:fieldsID="ef795894f8fe9c5438970574b0cb9de6" ns3:_="" ns4:_="">
    <xsd:import namespace="5585e2a9-28dd-4dad-8e2c-1e75dcfe1b02"/>
    <xsd:import namespace="4a8f2945-ac76-471f-a993-df833cf7b5c7"/>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_activity" minOccurs="0"/>
                <xsd:element ref="ns4:SharedWithUsers" minOccurs="0"/>
                <xsd:element ref="ns4:SharedWithDetails" minOccurs="0"/>
                <xsd:element ref="ns4:SharingHintHash" minOccurs="0"/>
                <xsd:element ref="ns3:MediaLengthInSeconds"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85e2a9-28dd-4dad-8e2c-1e75dcfe1b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_activity" ma:index="16" nillable="true" ma:displayName="_activity" ma:hidden="true" ma:internalName="_activity">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a8f2945-ac76-471f-a993-df833cf7b5c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C3FFE1-1E17-4912-A1D0-025D5E8CF071}">
  <ds:schemaRefs>
    <ds:schemaRef ds:uri="http://purl.org/dc/terms/"/>
    <ds:schemaRef ds:uri="http://schemas.openxmlformats.org/package/2006/metadata/core-properties"/>
    <ds:schemaRef ds:uri="http://schemas.microsoft.com/office/infopath/2007/PartnerControls"/>
    <ds:schemaRef ds:uri="http://purl.org/dc/elements/1.1/"/>
    <ds:schemaRef ds:uri="http://schemas.microsoft.com/office/2006/metadata/properties"/>
    <ds:schemaRef ds:uri="http://schemas.microsoft.com/office/2006/documentManagement/types"/>
    <ds:schemaRef ds:uri="5585e2a9-28dd-4dad-8e2c-1e75dcfe1b02"/>
    <ds:schemaRef ds:uri="http://www.w3.org/XML/1998/namespace"/>
    <ds:schemaRef ds:uri="http://purl.org/dc/dcmitype/"/>
    <ds:schemaRef ds:uri="4a8f2945-ac76-471f-a993-df833cf7b5c7"/>
  </ds:schemaRefs>
</ds:datastoreItem>
</file>

<file path=customXml/itemProps2.xml><?xml version="1.0" encoding="utf-8"?>
<ds:datastoreItem xmlns:ds="http://schemas.openxmlformats.org/officeDocument/2006/customXml" ds:itemID="{F9FAC0EC-CC0D-4E05-A84D-BE4909D0CA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85e2a9-28dd-4dad-8e2c-1e75dcfe1b02"/>
    <ds:schemaRef ds:uri="4a8f2945-ac76-471f-a993-df833cf7b5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D5E61D-D481-4783-BDD4-B2E67276F7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3320</TotalTime>
  <Words>740</Words>
  <Application>Microsoft Office PowerPoint</Application>
  <PresentationFormat>Custom</PresentationFormat>
  <Paragraphs>29</Paragraphs>
  <Slides>5</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vt:i4>
      </vt:variant>
    </vt:vector>
  </HeadingPairs>
  <TitlesOfParts>
    <vt:vector size="15" baseType="lpstr">
      <vt:lpstr>Poppins</vt:lpstr>
      <vt:lpstr>Calibri Light</vt:lpstr>
      <vt:lpstr>Wingdings</vt:lpstr>
      <vt:lpstr>Aptos</vt:lpstr>
      <vt:lpstr>Calibri</vt:lpstr>
      <vt:lpstr>Arial</vt:lpstr>
      <vt:lpstr>Open Sans</vt:lpstr>
      <vt:lpstr>Courier New</vt:lpstr>
      <vt:lpstr>Office Theme</vt:lpstr>
      <vt:lpstr>Custom Design</vt:lpstr>
      <vt:lpstr>Comments and suggestions on the draft CERC(DSM First Amendment) Regulations, 2024. </vt:lpstr>
      <vt:lpstr>PowerPoint Presentation</vt:lpstr>
      <vt:lpstr>PowerPoint Presentation</vt:lpstr>
      <vt:lpstr>Graph showing the fluctuations in Area Clearance Price (ACP) over a single day, divided into 15-minute time intervals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Monochromatic Simple The Minimalist Presentation Template</dc:title>
  <dc:creator>Prateek Rai</dc:creator>
  <cp:lastModifiedBy>Ravindra Kadam</cp:lastModifiedBy>
  <cp:revision>21</cp:revision>
  <cp:lastPrinted>2022-11-23T07:34:31Z</cp:lastPrinted>
  <dcterms:created xsi:type="dcterms:W3CDTF">2006-08-16T00:00:00Z</dcterms:created>
  <dcterms:modified xsi:type="dcterms:W3CDTF">2025-01-28T09:03:37Z</dcterms:modified>
  <dc:identifier>DAFLuXj2r4I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b218bf8-cad2-4933-b77a-b9b2aa53b6db_Enabled">
    <vt:lpwstr>true</vt:lpwstr>
  </property>
  <property fmtid="{D5CDD505-2E9C-101B-9397-08002B2CF9AE}" pid="3" name="MSIP_Label_db218bf8-cad2-4933-b77a-b9b2aa53b6db_SetDate">
    <vt:lpwstr>2022-09-09T09:59:09Z</vt:lpwstr>
  </property>
  <property fmtid="{D5CDD505-2E9C-101B-9397-08002B2CF9AE}" pid="4" name="MSIP_Label_db218bf8-cad2-4933-b77a-b9b2aa53b6db_Method">
    <vt:lpwstr>Standard</vt:lpwstr>
  </property>
  <property fmtid="{D5CDD505-2E9C-101B-9397-08002B2CF9AE}" pid="5" name="MSIP_Label_db218bf8-cad2-4933-b77a-b9b2aa53b6db_Name">
    <vt:lpwstr>Internal</vt:lpwstr>
  </property>
  <property fmtid="{D5CDD505-2E9C-101B-9397-08002B2CF9AE}" pid="6" name="MSIP_Label_db218bf8-cad2-4933-b77a-b9b2aa53b6db_SiteId">
    <vt:lpwstr>99796e3e-0445-4e05-839d-bd85abe5149a</vt:lpwstr>
  </property>
  <property fmtid="{D5CDD505-2E9C-101B-9397-08002B2CF9AE}" pid="7" name="MSIP_Label_db218bf8-cad2-4933-b77a-b9b2aa53b6db_ActionId">
    <vt:lpwstr>2591a538-ebb9-4273-995b-65de688d4c9c</vt:lpwstr>
  </property>
  <property fmtid="{D5CDD505-2E9C-101B-9397-08002B2CF9AE}" pid="8" name="MSIP_Label_db218bf8-cad2-4933-b77a-b9b2aa53b6db_ContentBits">
    <vt:lpwstr>0</vt:lpwstr>
  </property>
  <property fmtid="{D5CDD505-2E9C-101B-9397-08002B2CF9AE}" pid="9" name="MediaServiceImageTags">
    <vt:lpwstr/>
  </property>
  <property fmtid="{D5CDD505-2E9C-101B-9397-08002B2CF9AE}" pid="10" name="ContentTypeId">
    <vt:lpwstr>0x0101006485BF646339614A8C3F05B1DE0C5BE2</vt:lpwstr>
  </property>
</Properties>
</file>